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379" r:id="rId2"/>
    <p:sldId id="413" r:id="rId3"/>
    <p:sldId id="399" r:id="rId4"/>
    <p:sldId id="416" r:id="rId5"/>
    <p:sldId id="404" r:id="rId6"/>
    <p:sldId id="418" r:id="rId7"/>
    <p:sldId id="419" r:id="rId8"/>
    <p:sldId id="421" r:id="rId9"/>
    <p:sldId id="423" r:id="rId10"/>
    <p:sldId id="424" r:id="rId11"/>
    <p:sldId id="425" r:id="rId12"/>
    <p:sldId id="430" r:id="rId13"/>
    <p:sldId id="433" r:id="rId14"/>
    <p:sldId id="426" r:id="rId15"/>
    <p:sldId id="432" r:id="rId16"/>
    <p:sldId id="427" r:id="rId17"/>
    <p:sldId id="414" r:id="rId18"/>
    <p:sldId id="415" r:id="rId19"/>
  </p:sldIdLst>
  <p:sldSz cx="9144000" cy="6858000" type="screen4x3"/>
  <p:notesSz cx="6794500" cy="9931400"/>
  <p:defaultTextStyle>
    <a:defPPr>
      <a:defRPr lang="it-IT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FANO IVANCICH" initials="SI" lastIdx="1" clrIdx="0">
    <p:extLst>
      <p:ext uri="{19B8F6BF-5375-455C-9EA6-DF929625EA0E}">
        <p15:presenceInfo xmlns:p15="http://schemas.microsoft.com/office/powerpoint/2012/main" userId="S::stefano.ivancich@studenti.unipd.it::912c20aa-3f77-49b7-8322-249ce98955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6600"/>
    <a:srgbClr val="008000"/>
    <a:srgbClr val="A50021"/>
    <a:srgbClr val="CCFFCC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Stile scuro 2 - Colore 5/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8FD4443E-F989-4FC4-A0C8-D5A2AF1F390B}" styleName="Stile scuro 1 - Colore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23" autoAdjust="0"/>
    <p:restoredTop sz="76518" autoAdjust="0"/>
  </p:normalViewPr>
  <p:slideViewPr>
    <p:cSldViewPr snapToGrid="0" snapToObjects="1">
      <p:cViewPr varScale="1">
        <p:scale>
          <a:sx n="114" d="100"/>
          <a:sy n="114" d="100"/>
        </p:scale>
        <p:origin x="1122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-3984" y="-96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730E19B0-7174-4B35-B33A-CE2E4DF990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DA81A4B-ED12-473D-A737-B3C6654BAC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BE15E-223F-41F1-9F94-2D73857FC7BA}" type="datetimeFigureOut">
              <a:rPr lang="it-IT" smtClean="0"/>
              <a:t>20/08/2020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83F05D-6931-4F70-9948-438323D247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8A06077-31D5-449F-B4D3-7B3266E84F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0C40D-AD1E-4257-9F0D-BA61E0FA0D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34850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5D547F-65FD-47CC-958C-BA7CCFE85A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5E981-904D-4FCC-ABCB-BF7E630F16B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AD04753-9C7D-45A1-B290-034DCD5D3C5A}" type="datetimeFigureOut">
              <a:rPr lang="it-IT" altLang="it-IT"/>
              <a:pPr/>
              <a:t>20/08/2020</a:t>
            </a:fld>
            <a:endParaRPr lang="it-IT" altLang="it-IT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606803F-FCF3-4CAE-BF31-BF21FE48D9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t-IT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84C5FDF-CA5D-4DCB-8645-BA7C19070D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t-IT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A890B-2215-4FCF-A847-62414C03BA8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AD787-F1FE-42D3-804A-9496AE4979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00664C11-2C8B-4B5A-ACDF-DD795DDB2557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input audio waveform X is split into S frames of 1 second.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It is to computational expensive to use the model for each frame. So we can use a VAD (Voice Activity Detection) or Silence filter to let the model process just the frames that contains voice.</a:t>
            </a:r>
          </a:p>
          <a:p>
            <a:r>
              <a:rPr lang="en-US" dirty="0"/>
              <a:t>This component must be very compact, low computational expensive and very fast, like just ignoring anything under 40db, it can be a piece of software or even a little piece hardware like some home device are using </a:t>
            </a:r>
            <a:r>
              <a:rPr lang="en-US" dirty="0" err="1"/>
              <a:t>nowdays</a:t>
            </a:r>
            <a:r>
              <a:rPr lang="en-US" dirty="0"/>
              <a:t>.</a:t>
            </a:r>
          </a:p>
          <a:p>
            <a:r>
              <a:rPr lang="en-US" dirty="0"/>
              <a:t>We need to aggregate the CNN predictions to come up to a decision on X.</a:t>
            </a:r>
          </a:p>
          <a:p>
            <a:r>
              <a:rPr lang="en-US" dirty="0"/>
              <a:t>Fusion rules can be used to reach a ﬁnal decision, such as the majority vote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39798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9842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9618EC63-3F1C-4708-8BBD-F754E0683254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Immagine 10" descr="DEI.eps">
            <a:extLst>
              <a:ext uri="{FF2B5EF4-FFF2-40B4-BE49-F238E27FC236}">
                <a16:creationId xmlns:a16="http://schemas.microsoft.com/office/drawing/2014/main" id="{88A4B2A4-3F0B-41B8-A0B5-7F6AF37835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3" t="31972" r="28108" b="33784"/>
          <a:stretch>
            <a:fillRect/>
          </a:stretch>
        </p:blipFill>
        <p:spPr bwMode="auto">
          <a:xfrm>
            <a:off x="0" y="1604963"/>
            <a:ext cx="1566863" cy="98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14">
            <a:extLst>
              <a:ext uri="{FF2B5EF4-FFF2-40B4-BE49-F238E27FC236}">
                <a16:creationId xmlns:a16="http://schemas.microsoft.com/office/drawing/2014/main" id="{03802282-C4C4-4396-8C29-825691C5ADBE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456">
            <a:extLst>
              <a:ext uri="{FF2B5EF4-FFF2-40B4-BE49-F238E27FC236}">
                <a16:creationId xmlns:a16="http://schemas.microsoft.com/office/drawing/2014/main" id="{1EEBF248-0272-48E8-AE89-2991295978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200" y="4683125"/>
            <a:ext cx="1547813" cy="145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C:\Documents and Settings\Andrea\My Documents\Downloads\DEI\DEI.png">
            <a:extLst>
              <a:ext uri="{FF2B5EF4-FFF2-40B4-BE49-F238E27FC236}">
                <a16:creationId xmlns:a16="http://schemas.microsoft.com/office/drawing/2014/main" id="{A295E3C2-7787-4EF9-9975-BB6BB60150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4221163"/>
            <a:ext cx="2260600" cy="226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612224" y="2743200"/>
            <a:ext cx="7123113" cy="16732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4208" y="1613568"/>
            <a:ext cx="7480968" cy="990600"/>
          </a:xfrm>
          <a:prstGeom prst="rect">
            <a:avLst/>
          </a:prstGeom>
          <a:solidFill>
            <a:srgbClr val="8F161C"/>
          </a:solidFill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Fare clic per modificare stile</a:t>
            </a:r>
          </a:p>
        </p:txBody>
      </p:sp>
      <p:sp>
        <p:nvSpPr>
          <p:cNvPr id="9" name="Segnaposto data 11">
            <a:extLst>
              <a:ext uri="{FF2B5EF4-FFF2-40B4-BE49-F238E27FC236}">
                <a16:creationId xmlns:a16="http://schemas.microsoft.com/office/drawing/2014/main" id="{E60B094F-F63B-4CFA-8A13-F88A219B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0" name="Segnaposto piè di pagina 13">
            <a:extLst>
              <a:ext uri="{FF2B5EF4-FFF2-40B4-BE49-F238E27FC236}">
                <a16:creationId xmlns:a16="http://schemas.microsoft.com/office/drawing/2014/main" id="{40037900-1213-475B-ACE1-758B373C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81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6E16F2A7-208A-48EC-92C1-AAD50D527F1B}"/>
              </a:ext>
            </a:extLst>
          </p:cNvPr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ttangolo 7">
            <a:extLst>
              <a:ext uri="{FF2B5EF4-FFF2-40B4-BE49-F238E27FC236}">
                <a16:creationId xmlns:a16="http://schemas.microsoft.com/office/drawing/2014/main" id="{88111850-52AA-44E9-B1F1-2A993983C509}"/>
              </a:ext>
            </a:extLst>
          </p:cNvPr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rgbClr val="8F161C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8">
            <a:extLst>
              <a:ext uri="{FF2B5EF4-FFF2-40B4-BE49-F238E27FC236}">
                <a16:creationId xmlns:a16="http://schemas.microsoft.com/office/drawing/2014/main" id="{2631C475-CB16-4CF4-ABFD-6F18B9EDAF20}"/>
              </a:ext>
            </a:extLst>
          </p:cNvPr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49E3ED01-4519-4A5F-8D76-E606F18198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4">
            <a:extLst>
              <a:ext uri="{FF2B5EF4-FFF2-40B4-BE49-F238E27FC236}">
                <a16:creationId xmlns:a16="http://schemas.microsoft.com/office/drawing/2014/main" id="{B01C5135-7413-4185-B1C7-80EB5E388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1949CFF8-FF6D-43C9-B353-2047D2E9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B384AE0-483E-4225-9ED3-198E56E808E8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34610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39CC1E-EE77-4C01-BC85-13A99389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61125"/>
            <a:ext cx="3187700" cy="260350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921D30-58EF-44FB-91D7-7A8FD0D2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1600" y="6435725"/>
            <a:ext cx="2895600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203DAA6-D34B-408D-B70B-082F1EB1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5930" y="6492875"/>
            <a:ext cx="1232140" cy="365125"/>
          </a:xfrm>
        </p:spPr>
        <p:txBody>
          <a:bodyPr/>
          <a:lstStyle/>
          <a:p>
            <a:r>
              <a:rPr lang="en-US" altLang="it-IT" dirty="0"/>
              <a:t>15 July 2019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204AA59-B7C8-4283-A154-03E01D2B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794" y="6475562"/>
            <a:ext cx="2744788" cy="365125"/>
          </a:xfrm>
        </p:spPr>
        <p:txBody>
          <a:bodyPr/>
          <a:lstStyle/>
          <a:p>
            <a:pPr>
              <a:defRPr/>
            </a:pPr>
            <a:r>
              <a:rPr lang="it-IT" dirty="0"/>
              <a:t>Ivancich Stefano </a:t>
            </a:r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F04B57C-CAC7-46FF-866E-1CF1419B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6477000"/>
            <a:ext cx="838200" cy="381000"/>
          </a:xfrm>
        </p:spPr>
        <p:txBody>
          <a:bodyPr/>
          <a:lstStyle/>
          <a:p>
            <a:fld id="{7A1D8CC2-AC32-48BF-A9F5-B79D7A95954F}" type="slidenum">
              <a:rPr lang="en-US" altLang="it-IT" smtClean="0"/>
              <a:pPr/>
              <a:t>‹N›</a:t>
            </a:fld>
            <a:endParaRPr lang="en-US" altLang="it-IT" dirty="0"/>
          </a:p>
        </p:txBody>
      </p:sp>
    </p:spTree>
    <p:extLst>
      <p:ext uri="{BB962C8B-B14F-4D97-AF65-F5344CB8AC3E}">
        <p14:creationId xmlns:p14="http://schemas.microsoft.com/office/powerpoint/2010/main" val="114759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B211F58-DADC-447F-A94E-E370C619D37C}"/>
              </a:ext>
            </a:extLst>
          </p:cNvPr>
          <p:cNvSpPr txBox="1">
            <a:spLocks/>
          </p:cNvSpPr>
          <p:nvPr userDrawn="1"/>
        </p:nvSpPr>
        <p:spPr>
          <a:xfrm>
            <a:off x="0" y="-17463"/>
            <a:ext cx="1323975" cy="990601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pPr defTabSz="914400" fontAlgn="auto">
              <a:spcAft>
                <a:spcPts val="0"/>
              </a:spcAft>
              <a:defRPr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8" descr="SigilloLogoLAST_WhiteOK">
            <a:extLst>
              <a:ext uri="{FF2B5EF4-FFF2-40B4-BE49-F238E27FC236}">
                <a16:creationId xmlns:a16="http://schemas.microsoft.com/office/drawing/2014/main" id="{B23F130F-1D47-429C-9C52-E274BFD7A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7" t="-9525" r="-1640" b="-6349"/>
          <a:stretch>
            <a:fillRect/>
          </a:stretch>
        </p:blipFill>
        <p:spPr bwMode="auto">
          <a:xfrm>
            <a:off x="7218363" y="-7938"/>
            <a:ext cx="1925637" cy="974726"/>
          </a:xfrm>
          <a:prstGeom prst="rect">
            <a:avLst/>
          </a:pr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magine 11" descr="DEI-neg.png">
            <a:extLst>
              <a:ext uri="{FF2B5EF4-FFF2-40B4-BE49-F238E27FC236}">
                <a16:creationId xmlns:a16="http://schemas.microsoft.com/office/drawing/2014/main" id="{271C40DB-EE05-469F-92FF-38D05FD11A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69850"/>
            <a:ext cx="1222375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-12522"/>
            <a:ext cx="5820611" cy="990600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13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7" name="Segnaposto data 11">
            <a:extLst>
              <a:ext uri="{FF2B5EF4-FFF2-40B4-BE49-F238E27FC236}">
                <a16:creationId xmlns:a16="http://schemas.microsoft.com/office/drawing/2014/main" id="{0B962183-4D7A-42AD-A823-F653ABB2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13">
            <a:extLst>
              <a:ext uri="{FF2B5EF4-FFF2-40B4-BE49-F238E27FC236}">
                <a16:creationId xmlns:a16="http://schemas.microsoft.com/office/drawing/2014/main" id="{2EB8B79B-2577-424C-B5BE-949FE0D9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77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6">
            <a:extLst>
              <a:ext uri="{FF2B5EF4-FFF2-40B4-BE49-F238E27FC236}">
                <a16:creationId xmlns:a16="http://schemas.microsoft.com/office/drawing/2014/main" id="{4003EA23-BEFB-4581-BDFE-AAB145918D49}"/>
              </a:ext>
            </a:extLst>
          </p:cNvPr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8" descr="C:\Documents and Settings\Andrea\My Documents\Downloads\DEI\DEI.png">
            <a:extLst>
              <a:ext uri="{FF2B5EF4-FFF2-40B4-BE49-F238E27FC236}">
                <a16:creationId xmlns:a16="http://schemas.microsoft.com/office/drawing/2014/main" id="{16BEEC2C-3543-4D4C-8342-04AA2D7E8F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3" y="879475"/>
            <a:ext cx="2262187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07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626" y="120531"/>
            <a:ext cx="6978316" cy="9906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E43236-6E64-4D63-8B22-FEE7B7605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571F4AB-1920-4FD3-A9F5-30AAB21B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6F8444-6F8C-45BD-A879-11A7C693D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34113FD-3850-44A4-9600-379DB4E7D5DF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2315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2" y="228600"/>
            <a:ext cx="6968957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7">
            <a:extLst>
              <a:ext uri="{FF2B5EF4-FFF2-40B4-BE49-F238E27FC236}">
                <a16:creationId xmlns:a16="http://schemas.microsoft.com/office/drawing/2014/main" id="{6253478B-7154-46EE-B9F7-58D3934B5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numero diapositiva 9">
            <a:extLst>
              <a:ext uri="{FF2B5EF4-FFF2-40B4-BE49-F238E27FC236}">
                <a16:creationId xmlns:a16="http://schemas.microsoft.com/office/drawing/2014/main" id="{17C024EB-6E73-498D-A819-01F1BB49B1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61C515EF-1388-40C5-A069-34A9BAA3B9F0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7" name="Segnaposto piè di pagina 11">
            <a:extLst>
              <a:ext uri="{FF2B5EF4-FFF2-40B4-BE49-F238E27FC236}">
                <a16:creationId xmlns:a16="http://schemas.microsoft.com/office/drawing/2014/main" id="{3AAEDA35-49AD-47F0-83F1-CCA9D3A7BA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5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18104" y="273050"/>
            <a:ext cx="6884737" cy="869950"/>
          </a:xfrm>
          <a:prstGeom prst="rect">
            <a:avLst/>
          </a:prstGeo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7" name="Segnaposto data 9">
            <a:extLst>
              <a:ext uri="{FF2B5EF4-FFF2-40B4-BE49-F238E27FC236}">
                <a16:creationId xmlns:a16="http://schemas.microsoft.com/office/drawing/2014/main" id="{59CF3DB4-62BB-4F59-974C-0E16AD454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numero diapositiva 11">
            <a:extLst>
              <a:ext uri="{FF2B5EF4-FFF2-40B4-BE49-F238E27FC236}">
                <a16:creationId xmlns:a16="http://schemas.microsoft.com/office/drawing/2014/main" id="{779CB8C1-5AD2-4E3C-BE32-A0D6E2FFB8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4DC7368-C0C7-45FB-B532-E039329825BC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9" name="Segnaposto piè di pagina 13">
            <a:extLst>
              <a:ext uri="{FF2B5EF4-FFF2-40B4-BE49-F238E27FC236}">
                <a16:creationId xmlns:a16="http://schemas.microsoft.com/office/drawing/2014/main" id="{7AE73E92-8E86-47EE-AE23-E3B883C6801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6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9391" y="286418"/>
            <a:ext cx="7184188" cy="86995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solidFill>
            <a:srgbClr val="8F161C"/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F601909-2351-4418-B776-E5F9E88D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539BD6-0C40-47A0-A677-2DCC3E80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E2CC77-0C77-4B5D-87BC-E6506B56D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6CA7A-D8C8-4950-9672-94C10C2A3FC5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80498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3F0572A-940E-4792-B681-62F0C5A1321C}"/>
              </a:ext>
            </a:extLst>
          </p:cNvPr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184AEE3-E1FE-44A5-B214-797EEF5D53C6}"/>
              </a:ext>
            </a:extLst>
          </p:cNvPr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E74B956-7CAB-40E3-AEF2-3F0BF606C3CB}"/>
              </a:ext>
            </a:extLst>
          </p:cNvPr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rgbClr val="8F161C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1B79ACD-56BE-4B1F-BDE3-E74FD69C9DC0}"/>
              </a:ext>
            </a:extLst>
          </p:cNvPr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Immagine 14" descr="DEI.eps">
            <a:extLst>
              <a:ext uri="{FF2B5EF4-FFF2-40B4-BE49-F238E27FC236}">
                <a16:creationId xmlns:a16="http://schemas.microsoft.com/office/drawing/2014/main" id="{71817F77-9210-421C-BC40-370C40181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3" t="31972" r="27361" b="30646"/>
          <a:stretch>
            <a:fillRect/>
          </a:stretch>
        </p:blipFill>
        <p:spPr bwMode="auto">
          <a:xfrm>
            <a:off x="0" y="3589338"/>
            <a:ext cx="1484313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Fare clic sull'icona per inserire un'immagine</a:t>
            </a:r>
            <a:endParaRPr lang="en-US" noProof="0" dirty="0"/>
          </a:p>
        </p:txBody>
      </p:sp>
      <p:sp>
        <p:nvSpPr>
          <p:cNvPr id="10" name="Segnaposto data 11">
            <a:extLst>
              <a:ext uri="{FF2B5EF4-FFF2-40B4-BE49-F238E27FC236}">
                <a16:creationId xmlns:a16="http://schemas.microsoft.com/office/drawing/2014/main" id="{179F4D11-977B-4EAE-910F-2C054C87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1" name="Segnaposto numero diapositiva 12">
            <a:extLst>
              <a:ext uri="{FF2B5EF4-FFF2-40B4-BE49-F238E27FC236}">
                <a16:creationId xmlns:a16="http://schemas.microsoft.com/office/drawing/2014/main" id="{931650F2-4710-4443-8D8E-2D7C7465DE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D7D9A8EF-5964-469B-B6B8-A1A04A8AEE88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12" name="Segnaposto piè di pagina 13">
            <a:extLst>
              <a:ext uri="{FF2B5EF4-FFF2-40B4-BE49-F238E27FC236}">
                <a16:creationId xmlns:a16="http://schemas.microsoft.com/office/drawing/2014/main" id="{5E5AE1B6-82E3-4538-805E-07CD6E46C8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3" y="241968"/>
            <a:ext cx="7222976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CF20D8-CE3C-42CB-96F7-FFDAD7AE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59760D-C0E6-4247-8969-9ED2F6C9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453885-984F-4064-8A06-464524B0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8D869FAD-22E2-41D6-B70E-744273523090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4737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egnaposto testo 12">
            <a:extLst>
              <a:ext uri="{FF2B5EF4-FFF2-40B4-BE49-F238E27FC236}">
                <a16:creationId xmlns:a16="http://schemas.microsoft.com/office/drawing/2014/main" id="{93EAA8BA-FED8-41D4-949F-1FA0205C6B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27013" y="1376363"/>
            <a:ext cx="8756650" cy="510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/>
              <a:t>Fare clic per modificare gli stili del testo dello schema</a:t>
            </a:r>
          </a:p>
          <a:p>
            <a:pPr lvl="1"/>
            <a:r>
              <a:rPr lang="en-US" altLang="it-IT"/>
              <a:t>Secondo livello</a:t>
            </a:r>
          </a:p>
          <a:p>
            <a:pPr lvl="2"/>
            <a:r>
              <a:rPr lang="en-US" altLang="it-IT"/>
              <a:t>Terzo livello</a:t>
            </a:r>
          </a:p>
          <a:p>
            <a:pPr lvl="3"/>
            <a:r>
              <a:rPr lang="en-US" altLang="it-IT"/>
              <a:t>Quarto livello</a:t>
            </a:r>
          </a:p>
          <a:p>
            <a:pPr lvl="4"/>
            <a:r>
              <a:rPr lang="en-US" altLang="it-IT"/>
              <a:t>Quinto livello</a:t>
            </a:r>
          </a:p>
        </p:txBody>
      </p:sp>
      <p:sp>
        <p:nvSpPr>
          <p:cNvPr id="14" name="Segnaposto data 13">
            <a:extLst>
              <a:ext uri="{FF2B5EF4-FFF2-40B4-BE49-F238E27FC236}">
                <a16:creationId xmlns:a16="http://schemas.microsoft.com/office/drawing/2014/main" id="{D6EEE8F7-2AAA-4BD1-9BE8-82B4B98344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48335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endParaRPr lang="en-US" alt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816FFFA-AF79-4F52-B885-90C9A2C9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77000"/>
            <a:ext cx="2744788" cy="365125"/>
          </a:xfrm>
          <a:prstGeom prst="rect">
            <a:avLst/>
          </a:prstGeom>
        </p:spPr>
        <p:txBody>
          <a:bodyPr vert="horz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B44C8B5F-7830-4C1D-8AF0-F12C0C76CF8F}"/>
              </a:ext>
            </a:extLst>
          </p:cNvPr>
          <p:cNvSpPr/>
          <p:nvPr userDrawn="1"/>
        </p:nvSpPr>
        <p:spPr>
          <a:xfrm>
            <a:off x="0" y="0"/>
            <a:ext cx="9144000" cy="1030288"/>
          </a:xfrm>
          <a:prstGeom prst="rect">
            <a:avLst/>
          </a:prstGeom>
          <a:solidFill>
            <a:srgbClr val="9B00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sp>
        <p:nvSpPr>
          <p:cNvPr id="25" name="Segnaposto numero diapositiva 28">
            <a:extLst>
              <a:ext uri="{FF2B5EF4-FFF2-40B4-BE49-F238E27FC236}">
                <a16:creationId xmlns:a16="http://schemas.microsoft.com/office/drawing/2014/main" id="{E0BCAF6C-B6EA-476C-93C6-C2F4C1326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38613" y="6477000"/>
            <a:ext cx="838200" cy="381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fld id="{7A1D8CC2-AC32-48BF-A9F5-B79D7A95954F}" type="slidenum">
              <a:rPr lang="en-US" altLang="it-IT"/>
              <a:pPr/>
              <a:t>‹N›</a:t>
            </a:fld>
            <a:endParaRPr lang="en-US" altLang="it-IT"/>
          </a:p>
        </p:txBody>
      </p:sp>
      <p:pic>
        <p:nvPicPr>
          <p:cNvPr id="1031" name="Immagine 11" descr="DEI-neg.png">
            <a:extLst>
              <a:ext uri="{FF2B5EF4-FFF2-40B4-BE49-F238E27FC236}">
                <a16:creationId xmlns:a16="http://schemas.microsoft.com/office/drawing/2014/main" id="{57596463-73DE-4AD0-9418-AA743210945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350" y="125413"/>
            <a:ext cx="1323975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FFFFF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800000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FF6600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olo 1">
            <a:extLst>
              <a:ext uri="{FF2B5EF4-FFF2-40B4-BE49-F238E27FC236}">
                <a16:creationId xmlns:a16="http://schemas.microsoft.com/office/drawing/2014/main" id="{E94BF679-AC30-4EAD-A419-EDA1EBC065E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0" y="1189038"/>
            <a:ext cx="9144000" cy="182086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it-IT" sz="5400" dirty="0"/>
              <a:t>End-to-End Framework for</a:t>
            </a:r>
            <a:br>
              <a:rPr lang="en-US" altLang="it-IT" sz="5400" dirty="0"/>
            </a:br>
            <a:r>
              <a:rPr lang="en-US" altLang="it-IT" sz="5400" dirty="0"/>
              <a:t>Keyword Spotting</a:t>
            </a:r>
            <a:endParaRPr lang="en-GB" altLang="it-IT" sz="5400" dirty="0"/>
          </a:p>
        </p:txBody>
      </p:sp>
      <p:pic>
        <p:nvPicPr>
          <p:cNvPr id="3" name="Picture 8" descr="http://ims.dei.unipd.it/websites/ircdl/images/dei-logo.gif">
            <a:extLst>
              <a:ext uri="{FF2B5EF4-FFF2-40B4-BE49-F238E27FC236}">
                <a16:creationId xmlns:a16="http://schemas.microsoft.com/office/drawing/2014/main" id="{5755C44F-A492-4972-BDC3-BF2C229D7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8255" y="4777789"/>
            <a:ext cx="2094398" cy="1384895"/>
          </a:xfrm>
          <a:prstGeom prst="rect">
            <a:avLst/>
          </a:prstGeom>
          <a:noFill/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EC9926AE-8346-4EE9-8BC0-A762B576E0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63" y="3133726"/>
            <a:ext cx="2724581" cy="14954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Students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Masiero Luca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D4372A6-7DFF-4307-862E-943901A82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133727"/>
            <a:ext cx="3255961" cy="149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Supervisors: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Prof. Rossi Michele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 err="1">
                <a:solidFill>
                  <a:srgbClr val="000000"/>
                </a:solidFill>
                <a:latin typeface="Garamond" panose="02020404030301010803" pitchFamily="18" charset="0"/>
              </a:rPr>
              <a:t>Meneghello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 Francesca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394F868-4F85-4530-A22D-DDC49902C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3654" y="6184626"/>
            <a:ext cx="2996691" cy="50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317" r="54557" b="36513"/>
          <a:stretch/>
        </p:blipFill>
        <p:spPr>
          <a:xfrm>
            <a:off x="753664" y="1016001"/>
            <a:ext cx="7366794" cy="230416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</a:t>
            </a:r>
            <a:r>
              <a:rPr lang="en-US" altLang="it-IT" sz="5400" i="1" dirty="0">
                <a:solidFill>
                  <a:srgbClr val="FFFFFF"/>
                </a:solidFill>
                <a:latin typeface="Tw Cen MT" panose="020B0602020104020603" pitchFamily="34" charset="0"/>
              </a:rPr>
              <a:t>Medium</a:t>
            </a:r>
            <a:endParaRPr lang="en-US" altLang="it-IT" sz="6000" i="1" dirty="0">
              <a:solidFill>
                <a:srgbClr val="FFFFFF"/>
              </a:solidFill>
              <a:latin typeface="Tw Cen MT" panose="020B0602020104020603" pitchFamily="34" charset="0"/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58250" y="6408477"/>
            <a:ext cx="2857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9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6368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82720734"/>
                  </p:ext>
                </p:extLst>
              </p:nvPr>
            </p:nvGraphicFramePr>
            <p:xfrm>
              <a:off x="137157" y="3361334"/>
              <a:ext cx="8842372" cy="3078480"/>
            </p:xfrm>
            <a:graphic>
              <a:graphicData uri="http://schemas.openxmlformats.org/drawingml/2006/table">
                <a:tbl>
                  <a:tblPr firstRow="1" firstCol="1" bandRow="1">
                    <a:tableStyleId>{7DF18680-E054-41AD-8BC1-D1AEF772440D}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10-commands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(30K-3K-3K)</a:t>
                          </a: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21-commands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(84K-9K-11K)</a:t>
                          </a: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a:rPr lang="it-IT" sz="2200" i="1" smtClean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</m:oMath>
                          </a14:m>
                          <a:r>
                            <a:rPr lang="it-IT" sz="2200" i="1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i="1" dirty="0"/>
                            <a:t>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a:rPr lang="it-IT" sz="2200" i="1" smtClean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</m:oMath>
                          </a14:m>
                          <a:r>
                            <a:rPr lang="it-IT" sz="2200" i="1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i="1" dirty="0"/>
                            <a:t>MFCC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Accuracy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95.0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92.7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91.7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# params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469,398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262,998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675,798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832,673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399,233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1,266,113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Speed (</a:t>
                          </a:r>
                          <a:r>
                            <a:rPr lang="en-US" sz="2200" noProof="0" dirty="0" err="1"/>
                            <a:t>ms</a:t>
                          </a:r>
                          <a:r>
                            <a:rPr lang="en-US" sz="2200" noProof="0" dirty="0"/>
                            <a:t>)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noProof="0" dirty="0"/>
                            <a:t>With FE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38.49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29.55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38.23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41.82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32.25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39.72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30.01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46.76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33.03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47.08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82720734"/>
                  </p:ext>
                </p:extLst>
              </p:nvPr>
            </p:nvGraphicFramePr>
            <p:xfrm>
              <a:off x="137157" y="3361334"/>
              <a:ext cx="8842372" cy="3078480"/>
            </p:xfrm>
            <a:graphic>
              <a:graphicData uri="http://schemas.openxmlformats.org/drawingml/2006/table">
                <a:tbl>
                  <a:tblPr firstRow="1" firstCol="1" bandRow="1">
                    <a:tableStyleId>{7DF18680-E054-41AD-8BC1-D1AEF772440D}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010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10-commands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(30K-3K-3K)</a:t>
                          </a: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21-commands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(84K-9K-11K)</a:t>
                          </a: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66667" t="-96800" r="-316667" b="-228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1905" t="-96800" r="-1905" b="-2288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Accuracy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95.0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92.7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91.7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# params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469,398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262,998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675,798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832,673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399,233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1,266,113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Speed (</a:t>
                          </a:r>
                          <a:r>
                            <a:rPr lang="en-US" sz="2200" noProof="0" dirty="0" err="1"/>
                            <a:t>ms</a:t>
                          </a:r>
                          <a:r>
                            <a:rPr lang="en-US" sz="2200" noProof="0" dirty="0"/>
                            <a:t>)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noProof="0" dirty="0"/>
                            <a:t>With FE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38.49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29.55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38.23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41.82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32.25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39.72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30.01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46.76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33.03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47.08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Rettangolo 8">
            <a:extLst>
              <a:ext uri="{FF2B5EF4-FFF2-40B4-BE49-F238E27FC236}">
                <a16:creationId xmlns:a16="http://schemas.microsoft.com/office/drawing/2014/main" id="{4D09662B-7B9E-4BFF-9D16-0A5242754BD0}"/>
              </a:ext>
            </a:extLst>
          </p:cNvPr>
          <p:cNvSpPr/>
          <p:nvPr/>
        </p:nvSpPr>
        <p:spPr>
          <a:xfrm>
            <a:off x="15876" y="3323098"/>
            <a:ext cx="1610628" cy="14851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5508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87" r="54557" b="69843"/>
          <a:stretch/>
        </p:blipFill>
        <p:spPr>
          <a:xfrm>
            <a:off x="734280" y="1028296"/>
            <a:ext cx="7675439" cy="24007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</a:t>
            </a:r>
            <a:r>
              <a:rPr lang="en-US" altLang="it-IT" sz="5400" i="1" dirty="0">
                <a:solidFill>
                  <a:srgbClr val="FFFFFF"/>
                </a:solidFill>
                <a:latin typeface="Tw Cen MT" panose="020B0602020104020603" pitchFamily="34" charset="0"/>
              </a:rPr>
              <a:t>Small</a:t>
            </a:r>
            <a:endParaRPr lang="en-US" altLang="it-IT" sz="6000" i="1" dirty="0">
              <a:solidFill>
                <a:srgbClr val="FFFFFF"/>
              </a:solidFill>
              <a:latin typeface="Tw Cen MT" panose="020B0602020104020603" pitchFamily="34" charset="0"/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05168" y="6383821"/>
            <a:ext cx="5514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6370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51533970"/>
                  </p:ext>
                </p:extLst>
              </p:nvPr>
            </p:nvGraphicFramePr>
            <p:xfrm>
              <a:off x="137159" y="3324988"/>
              <a:ext cx="8842372" cy="313944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47776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211278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10-commands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</a:t>
                          </a:r>
                          <a:r>
                            <a:rPr kumimoji="0" lang="en-US" sz="20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30K-3K-3K</a:t>
                          </a: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)</a:t>
                          </a:r>
                          <a:endParaRPr kumimoji="0" lang="en-US" sz="2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21-commands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</a:t>
                          </a:r>
                          <a:r>
                            <a:rPr kumimoji="0" lang="en-US" sz="20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84K-9K-11K</a:t>
                          </a: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)</a:t>
                          </a:r>
                          <a:endParaRPr kumimoji="0" lang="en-US" sz="2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a:rPr lang="it-IT" sz="2200" i="1" smtClean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</m:oMath>
                          </a14:m>
                          <a:r>
                            <a:rPr lang="it-IT" sz="2200" i="1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i="1" dirty="0"/>
                            <a:t>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a:rPr lang="it-IT" sz="2200" i="1" smtClean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</m:oMath>
                          </a14:m>
                          <a:r>
                            <a:rPr lang="it-IT" sz="2200" i="1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i="1" dirty="0"/>
                            <a:t>MFCC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Accuracy</a:t>
                          </a:r>
                          <a:endParaRPr lang="en-US" sz="2200" b="1" noProof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92.9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90.0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89.2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86.5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# params</a:t>
                          </a:r>
                          <a:endParaRPr lang="en-US" sz="2200" b="1" noProof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300,618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127,818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473,418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604,757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241,877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967,637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Speed (</a:t>
                          </a:r>
                          <a:r>
                            <a:rPr lang="en-US" sz="2200" noProof="0" dirty="0" err="1"/>
                            <a:t>ms</a:t>
                          </a:r>
                          <a:r>
                            <a:rPr lang="en-US" sz="2200" noProof="0" dirty="0"/>
                            <a:t>)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noProof="0" dirty="0"/>
                            <a:t>With FE</a:t>
                          </a:r>
                          <a:endParaRPr lang="en-US" sz="2200" b="1" noProof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31.00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38.31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29.27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38.23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30.54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32.86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37.97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29.48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48.15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30.31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40.99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51533970"/>
                  </p:ext>
                </p:extLst>
              </p:nvPr>
            </p:nvGraphicFramePr>
            <p:xfrm>
              <a:off x="137159" y="3324988"/>
              <a:ext cx="8842372" cy="313944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47776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211278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6200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10-commands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</a:t>
                          </a:r>
                          <a:r>
                            <a:rPr kumimoji="0" lang="en-US" sz="20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30K-3K-3K</a:t>
                          </a: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)</a:t>
                          </a:r>
                          <a:endParaRPr kumimoji="0" lang="en-US" sz="2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21-commands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</a:t>
                          </a:r>
                          <a:r>
                            <a:rPr kumimoji="0" lang="en-US" sz="20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84K-9K-11K</a:t>
                          </a: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)</a:t>
                          </a:r>
                          <a:endParaRPr kumimoji="0" lang="en-US" sz="2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23762" t="-104800" r="-297525" b="-228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1905" t="-104800" r="-1905" b="-2288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Accuracy</a:t>
                          </a:r>
                          <a:endParaRPr lang="en-US" sz="2200" b="1" noProof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92.9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90.0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89.2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86.5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# params</a:t>
                          </a:r>
                          <a:endParaRPr lang="en-US" sz="2200" b="1" noProof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300,618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127,818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473,418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604,757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241,877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967,637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Speed (</a:t>
                          </a:r>
                          <a:r>
                            <a:rPr lang="en-US" sz="2200" noProof="0" dirty="0" err="1"/>
                            <a:t>ms</a:t>
                          </a:r>
                          <a:r>
                            <a:rPr lang="en-US" sz="2200" noProof="0" dirty="0"/>
                            <a:t>)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noProof="0" dirty="0"/>
                            <a:t>With FE</a:t>
                          </a:r>
                          <a:endParaRPr lang="en-US" sz="2200" b="1" noProof="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31.00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38.31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29.27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38.23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30.54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32.86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37.97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29.48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48.15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30.31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40.99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Rettangolo 8">
            <a:extLst>
              <a:ext uri="{FF2B5EF4-FFF2-40B4-BE49-F238E27FC236}">
                <a16:creationId xmlns:a16="http://schemas.microsoft.com/office/drawing/2014/main" id="{FCF10F45-5BAB-4167-B4F7-1A99E6306427}"/>
              </a:ext>
            </a:extLst>
          </p:cNvPr>
          <p:cNvSpPr/>
          <p:nvPr/>
        </p:nvSpPr>
        <p:spPr>
          <a:xfrm>
            <a:off x="75502" y="3323097"/>
            <a:ext cx="1551002" cy="15760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6206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5400" b="1" dirty="0">
                <a:solidFill>
                  <a:srgbClr val="FFFFFF"/>
                </a:solidFill>
                <a:latin typeface="Tw Cen MT" panose="020B0602020104020603" pitchFamily="34" charset="0"/>
              </a:rPr>
              <a:t>Ensemble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: 10-commands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5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4898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 between the best models.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BA7069AF-2A7D-499C-ADE0-9FBFF07452C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62226013"/>
                  </p:ext>
                </p:extLst>
              </p:nvPr>
            </p:nvGraphicFramePr>
            <p:xfrm>
              <a:off x="135685" y="1781175"/>
              <a:ext cx="8842376" cy="4459660"/>
            </p:xfrm>
            <a:graphic>
              <a:graphicData uri="http://schemas.openxmlformats.org/drawingml/2006/table">
                <a:tbl>
                  <a:tblPr firstRow="1" bandRow="1">
                    <a:tableStyleId>{46F890A9-2807-4EBB-B81D-B2AA78EC7F39}</a:tableStyleId>
                  </a:tblPr>
                  <a:tblGrid>
                    <a:gridCol w="1693115">
                      <a:extLst>
                        <a:ext uri="{9D8B030D-6E8A-4147-A177-3AD203B41FA5}">
                          <a16:colId xmlns:a16="http://schemas.microsoft.com/office/drawing/2014/main" val="4127210445"/>
                        </a:ext>
                      </a:extLst>
                    </a:gridCol>
                    <a:gridCol w="2543175">
                      <a:extLst>
                        <a:ext uri="{9D8B030D-6E8A-4147-A177-3AD203B41FA5}">
                          <a16:colId xmlns:a16="http://schemas.microsoft.com/office/drawing/2014/main" val="670516227"/>
                        </a:ext>
                      </a:extLst>
                    </a:gridCol>
                    <a:gridCol w="2395492">
                      <a:extLst>
                        <a:ext uri="{9D8B030D-6E8A-4147-A177-3AD203B41FA5}">
                          <a16:colId xmlns:a16="http://schemas.microsoft.com/office/drawing/2014/main" val="2516698560"/>
                        </a:ext>
                      </a:extLst>
                    </a:gridCol>
                    <a:gridCol w="2210594">
                      <a:extLst>
                        <a:ext uri="{9D8B030D-6E8A-4147-A177-3AD203B41FA5}">
                          <a16:colId xmlns:a16="http://schemas.microsoft.com/office/drawing/2014/main" val="3537406503"/>
                        </a:ext>
                      </a:extLst>
                    </a:gridCol>
                  </a:tblGrid>
                  <a:tr h="543415">
                    <a:tc rowSpan="3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10-commands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(30K-3K-3K)</a:t>
                          </a:r>
                          <a:endParaRPr kumimoji="0" lang="en-US" sz="2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3505676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Large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Medium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Small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4842728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1" dirty="0"/>
                            <a:t>DSConv L 80 Mels</a:t>
                          </a:r>
                        </a:p>
                        <a:p>
                          <a:pPr algn="ctr"/>
                          <a:r>
                            <a:rPr lang="it-IT" i="1" dirty="0"/>
                            <a:t>+</a:t>
                          </a:r>
                        </a:p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L 40 MFCC</a:t>
                          </a:r>
                        </a:p>
                        <a:p>
                          <a:pPr algn="ctr"/>
                          <a:r>
                            <a:rPr lang="it-IT" i="1" dirty="0"/>
                            <a:t>+</a:t>
                          </a:r>
                        </a:p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L 40 MFCC </a:t>
                          </a:r>
                          <a14:m>
                            <m:oMath xmlns:m="http://schemas.openxmlformats.org/officeDocument/2006/math">
                              <m:r>
                                <a:rPr lang="it-IT" i="1" smtClean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</m:oMath>
                          </a14:m>
                          <a:endParaRPr lang="it-IT" i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L 40 MFCC</a:t>
                          </a:r>
                        </a:p>
                        <a:p>
                          <a:pPr algn="ctr"/>
                          <a:r>
                            <a:rPr lang="it-IT" i="1" dirty="0"/>
                            <a:t>+</a:t>
                          </a:r>
                        </a:p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M 80 Mels</a:t>
                          </a:r>
                        </a:p>
                        <a:p>
                          <a:pPr algn="ctr"/>
                          <a:r>
                            <a:rPr lang="it-IT" i="1" dirty="0"/>
                            <a:t>+</a:t>
                          </a:r>
                        </a:p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M 40 MFCC </a:t>
                          </a:r>
                          <a14:m>
                            <m:oMath xmlns:m="http://schemas.openxmlformats.org/officeDocument/2006/math">
                              <m:r>
                                <a:rPr lang="it-IT" i="1" smtClean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</m:oMath>
                          </a14:m>
                          <a:endParaRPr lang="it-IT" i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M 40 MFCC</a:t>
                          </a:r>
                        </a:p>
                        <a:p>
                          <a:pPr algn="ctr"/>
                          <a:r>
                            <a:rPr lang="it-IT" i="1" dirty="0"/>
                            <a:t>+</a:t>
                          </a:r>
                        </a:p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S 80 Mels</a:t>
                          </a:r>
                        </a:p>
                        <a:p>
                          <a:pPr algn="ctr"/>
                          <a:r>
                            <a:rPr lang="it-IT" i="1" dirty="0"/>
                            <a:t>+</a:t>
                          </a:r>
                        </a:p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S 40 MFCC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1007852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96.8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96.4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95.6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3742463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2,624,790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1,303,726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691,463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80700359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131.01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122.04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106.09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501869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BA7069AF-2A7D-499C-ADE0-9FBFF07452C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62226013"/>
                  </p:ext>
                </p:extLst>
              </p:nvPr>
            </p:nvGraphicFramePr>
            <p:xfrm>
              <a:off x="135685" y="1781175"/>
              <a:ext cx="8842376" cy="4459660"/>
            </p:xfrm>
            <a:graphic>
              <a:graphicData uri="http://schemas.openxmlformats.org/drawingml/2006/table">
                <a:tbl>
                  <a:tblPr firstRow="1" bandRow="1">
                    <a:tableStyleId>{46F890A9-2807-4EBB-B81D-B2AA78EC7F39}</a:tableStyleId>
                  </a:tblPr>
                  <a:tblGrid>
                    <a:gridCol w="1693115">
                      <a:extLst>
                        <a:ext uri="{9D8B030D-6E8A-4147-A177-3AD203B41FA5}">
                          <a16:colId xmlns:a16="http://schemas.microsoft.com/office/drawing/2014/main" val="4127210445"/>
                        </a:ext>
                      </a:extLst>
                    </a:gridCol>
                    <a:gridCol w="2543175">
                      <a:extLst>
                        <a:ext uri="{9D8B030D-6E8A-4147-A177-3AD203B41FA5}">
                          <a16:colId xmlns:a16="http://schemas.microsoft.com/office/drawing/2014/main" val="670516227"/>
                        </a:ext>
                      </a:extLst>
                    </a:gridCol>
                    <a:gridCol w="2395492">
                      <a:extLst>
                        <a:ext uri="{9D8B030D-6E8A-4147-A177-3AD203B41FA5}">
                          <a16:colId xmlns:a16="http://schemas.microsoft.com/office/drawing/2014/main" val="2516698560"/>
                        </a:ext>
                      </a:extLst>
                    </a:gridCol>
                    <a:gridCol w="2210594">
                      <a:extLst>
                        <a:ext uri="{9D8B030D-6E8A-4147-A177-3AD203B41FA5}">
                          <a16:colId xmlns:a16="http://schemas.microsoft.com/office/drawing/2014/main" val="3537406503"/>
                        </a:ext>
                      </a:extLst>
                    </a:gridCol>
                  </a:tblGrid>
                  <a:tr h="822960">
                    <a:tc rowSpan="3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10-commands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(30K-3K-3K)</a:t>
                          </a:r>
                          <a:endParaRPr kumimoji="0" lang="en-US" sz="2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3505676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Large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Medium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Small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4842728"/>
                      </a:ext>
                    </a:extLst>
                  </a:tr>
                  <a:tr h="14630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66667" t="-96667" r="-181295" b="-11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76845" t="-96667" r="-92366" b="-11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M 40 MFCC</a:t>
                          </a:r>
                        </a:p>
                        <a:p>
                          <a:pPr algn="ctr"/>
                          <a:r>
                            <a:rPr lang="it-IT" i="1" dirty="0"/>
                            <a:t>+</a:t>
                          </a:r>
                        </a:p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S 80 Mels</a:t>
                          </a:r>
                        </a:p>
                        <a:p>
                          <a:pPr algn="ctr"/>
                          <a:r>
                            <a:rPr lang="it-IT" i="1" dirty="0"/>
                            <a:t>+</a:t>
                          </a:r>
                        </a:p>
                        <a:p>
                          <a:pPr algn="ctr"/>
                          <a:r>
                            <a:rPr lang="it-IT" i="1" dirty="0" err="1"/>
                            <a:t>DSConv</a:t>
                          </a:r>
                          <a:r>
                            <a:rPr lang="it-IT" i="1" dirty="0"/>
                            <a:t> S 40 MFCC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1007852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96.8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96.4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95.6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3742463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2,624,790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1,303,726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691,463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80700359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131.01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122.04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106.09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5018699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Rettangolo 7">
            <a:extLst>
              <a:ext uri="{FF2B5EF4-FFF2-40B4-BE49-F238E27FC236}">
                <a16:creationId xmlns:a16="http://schemas.microsoft.com/office/drawing/2014/main" id="{3E999ED5-FAAA-409B-89F1-7B2DB7389CEC}"/>
              </a:ext>
            </a:extLst>
          </p:cNvPr>
          <p:cNvSpPr/>
          <p:nvPr/>
        </p:nvSpPr>
        <p:spPr>
          <a:xfrm>
            <a:off x="18398" y="1760078"/>
            <a:ext cx="1811171" cy="28470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6697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5400" b="1" dirty="0">
                <a:solidFill>
                  <a:srgbClr val="FFFFFF"/>
                </a:solidFill>
                <a:latin typeface="Tw Cen MT" panose="020B0602020104020603" pitchFamily="34" charset="0"/>
              </a:rPr>
              <a:t>Ensemble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: 21-commands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5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4898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 between the best models.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BA7069AF-2A7D-499C-ADE0-9FBFF07452C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14123457"/>
                  </p:ext>
                </p:extLst>
              </p:nvPr>
            </p:nvGraphicFramePr>
            <p:xfrm>
              <a:off x="135685" y="1781175"/>
              <a:ext cx="8842376" cy="4540877"/>
            </p:xfrm>
            <a:graphic>
              <a:graphicData uri="http://schemas.openxmlformats.org/drawingml/2006/table">
                <a:tbl>
                  <a:tblPr firstRow="1" bandRow="1">
                    <a:tableStyleId>{46F890A9-2807-4EBB-B81D-B2AA78EC7F39}</a:tableStyleId>
                  </a:tblPr>
                  <a:tblGrid>
                    <a:gridCol w="1693115">
                      <a:extLst>
                        <a:ext uri="{9D8B030D-6E8A-4147-A177-3AD203B41FA5}">
                          <a16:colId xmlns:a16="http://schemas.microsoft.com/office/drawing/2014/main" val="4127210445"/>
                        </a:ext>
                      </a:extLst>
                    </a:gridCol>
                    <a:gridCol w="2543175">
                      <a:extLst>
                        <a:ext uri="{9D8B030D-6E8A-4147-A177-3AD203B41FA5}">
                          <a16:colId xmlns:a16="http://schemas.microsoft.com/office/drawing/2014/main" val="670516227"/>
                        </a:ext>
                      </a:extLst>
                    </a:gridCol>
                    <a:gridCol w="2395492">
                      <a:extLst>
                        <a:ext uri="{9D8B030D-6E8A-4147-A177-3AD203B41FA5}">
                          <a16:colId xmlns:a16="http://schemas.microsoft.com/office/drawing/2014/main" val="2516698560"/>
                        </a:ext>
                      </a:extLst>
                    </a:gridCol>
                    <a:gridCol w="2210594">
                      <a:extLst>
                        <a:ext uri="{9D8B030D-6E8A-4147-A177-3AD203B41FA5}">
                          <a16:colId xmlns:a16="http://schemas.microsoft.com/office/drawing/2014/main" val="3537406503"/>
                        </a:ext>
                      </a:extLst>
                    </a:gridCol>
                  </a:tblGrid>
                  <a:tr h="543415">
                    <a:tc rowSpan="3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21-commands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(84K-9K-11K)</a:t>
                          </a:r>
                          <a:endParaRPr kumimoji="0" lang="en-US" sz="2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3505676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Large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Medium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Small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4842728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L 80 </a:t>
                          </a:r>
                          <a:r>
                            <a:rPr lang="en-US" sz="1800" i="1" dirty="0" err="1">
                              <a:effectLst/>
                            </a:rPr>
                            <a:t>Mels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L 40 MFCC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L 40 MFCC </a:t>
                          </a:r>
                          <a14:m>
                            <m:oMath xmlns:m="http://schemas.openxmlformats.org/officeDocument/2006/math"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</m:oMath>
                          </a14:m>
                          <a:endParaRPr lang="it-IT" sz="1800" i="1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L 40 MFCC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M 80 </a:t>
                          </a:r>
                          <a:r>
                            <a:rPr lang="en-US" sz="1800" i="1" dirty="0" err="1">
                              <a:effectLst/>
                            </a:rPr>
                            <a:t>Mels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M 40 MFCC</a:t>
                          </a:r>
                          <a:endParaRPr lang="it-IT" sz="1800" i="1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L 40 MFCC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M 40 MFCC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S 40 MFCC</a:t>
                          </a:r>
                          <a:endParaRPr lang="it-IT" sz="1800" i="1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1007852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95.2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95.0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94.2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3742463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2,498,019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1,970,227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1,379,431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80700359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125.9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114.21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109.03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501869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BA7069AF-2A7D-499C-ADE0-9FBFF07452C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14123457"/>
                  </p:ext>
                </p:extLst>
              </p:nvPr>
            </p:nvGraphicFramePr>
            <p:xfrm>
              <a:off x="135685" y="1781175"/>
              <a:ext cx="8842376" cy="4540877"/>
            </p:xfrm>
            <a:graphic>
              <a:graphicData uri="http://schemas.openxmlformats.org/drawingml/2006/table">
                <a:tbl>
                  <a:tblPr firstRow="1" bandRow="1">
                    <a:tableStyleId>{46F890A9-2807-4EBB-B81D-B2AA78EC7F39}</a:tableStyleId>
                  </a:tblPr>
                  <a:tblGrid>
                    <a:gridCol w="1693115">
                      <a:extLst>
                        <a:ext uri="{9D8B030D-6E8A-4147-A177-3AD203B41FA5}">
                          <a16:colId xmlns:a16="http://schemas.microsoft.com/office/drawing/2014/main" val="4127210445"/>
                        </a:ext>
                      </a:extLst>
                    </a:gridCol>
                    <a:gridCol w="2543175">
                      <a:extLst>
                        <a:ext uri="{9D8B030D-6E8A-4147-A177-3AD203B41FA5}">
                          <a16:colId xmlns:a16="http://schemas.microsoft.com/office/drawing/2014/main" val="670516227"/>
                        </a:ext>
                      </a:extLst>
                    </a:gridCol>
                    <a:gridCol w="2395492">
                      <a:extLst>
                        <a:ext uri="{9D8B030D-6E8A-4147-A177-3AD203B41FA5}">
                          <a16:colId xmlns:a16="http://schemas.microsoft.com/office/drawing/2014/main" val="2516698560"/>
                        </a:ext>
                      </a:extLst>
                    </a:gridCol>
                    <a:gridCol w="2210594">
                      <a:extLst>
                        <a:ext uri="{9D8B030D-6E8A-4147-A177-3AD203B41FA5}">
                          <a16:colId xmlns:a16="http://schemas.microsoft.com/office/drawing/2014/main" val="3537406503"/>
                        </a:ext>
                      </a:extLst>
                    </a:gridCol>
                  </a:tblGrid>
                  <a:tr h="822960">
                    <a:tc rowSpan="3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21-commands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(84K-9K-11K)</a:t>
                          </a:r>
                          <a:endParaRPr kumimoji="0" lang="en-US" sz="2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3505676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Large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Medium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>
                              <a:solidFill>
                                <a:schemeClr val="bg1"/>
                              </a:solidFill>
                            </a:rPr>
                            <a:t>Small</a:t>
                          </a:r>
                        </a:p>
                      </a:txBody>
                      <a:tcPr anchor="ctr">
                        <a:solidFill>
                          <a:srgbClr val="C0000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4842728"/>
                      </a:ext>
                    </a:extLst>
                  </a:tr>
                  <a:tr h="1544257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66667" t="-91339" r="-181295" b="-1094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L 40 MFCC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M 80 </a:t>
                          </a:r>
                          <a:r>
                            <a:rPr lang="en-US" sz="1800" i="1" dirty="0" err="1">
                              <a:effectLst/>
                            </a:rPr>
                            <a:t>Mels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M 40 MFCC</a:t>
                          </a:r>
                          <a:endParaRPr lang="it-IT" sz="1800" i="1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L 40 MFCC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M 40 MFCC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>
                              <a:effectLst/>
                            </a:rPr>
                            <a:t>+</a:t>
                          </a:r>
                          <a:endParaRPr lang="it-IT" sz="1800" i="1" dirty="0">
                            <a:effectLst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i="1" dirty="0" err="1">
                              <a:effectLst/>
                            </a:rPr>
                            <a:t>DSConv</a:t>
                          </a:r>
                          <a:r>
                            <a:rPr lang="en-US" sz="1800" i="1" dirty="0">
                              <a:effectLst/>
                            </a:rPr>
                            <a:t> S 40 MFCC</a:t>
                          </a:r>
                          <a:endParaRPr lang="it-IT" sz="1800" i="1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1007852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95.2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95.0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94.2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3742463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2,498,019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1,970,227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1,379,431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80700359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125.9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</a:rPr>
                            <a:t>114.21</a:t>
                          </a:r>
                          <a:endParaRPr lang="it-IT" sz="200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</a:rPr>
                            <a:t>109.03</a:t>
                          </a:r>
                          <a:endParaRPr lang="it-IT" sz="20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5018699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Rettangolo 7">
            <a:extLst>
              <a:ext uri="{FF2B5EF4-FFF2-40B4-BE49-F238E27FC236}">
                <a16:creationId xmlns:a16="http://schemas.microsoft.com/office/drawing/2014/main" id="{26934F3F-9B6B-484B-9475-9F592C12E139}"/>
              </a:ext>
            </a:extLst>
          </p:cNvPr>
          <p:cNvSpPr/>
          <p:nvPr/>
        </p:nvSpPr>
        <p:spPr>
          <a:xfrm>
            <a:off x="26018" y="1699272"/>
            <a:ext cx="1795162" cy="2987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5306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57928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4800" b="1" dirty="0">
                <a:solidFill>
                  <a:srgbClr val="FFFFFF"/>
                </a:solidFill>
                <a:latin typeface="Tw Cen MT" panose="020B0602020104020603" pitchFamily="34" charset="0"/>
              </a:rPr>
              <a:t>Performances</a:t>
            </a:r>
            <a:r>
              <a:rPr lang="en-US" altLang="it-IT" sz="4800" dirty="0">
                <a:solidFill>
                  <a:srgbClr val="FFFFFF"/>
                </a:solidFill>
                <a:latin typeface="Tw Cen MT" panose="020B0602020104020603" pitchFamily="34" charset="0"/>
              </a:rPr>
              <a:t>: 10-commands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03037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4636068"/>
            <a:ext cx="8842375" cy="161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Best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Ensemble Large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Smaller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DSConvSmall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+ 40MFCC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Fastest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1DCNN on raw data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3" name="Tabella 3">
            <a:extLst>
              <a:ext uri="{FF2B5EF4-FFF2-40B4-BE49-F238E27FC236}">
                <a16:creationId xmlns:a16="http://schemas.microsoft.com/office/drawing/2014/main" id="{F21D2EA6-8710-440D-8871-B08F1B7E2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742424"/>
              </p:ext>
            </p:extLst>
          </p:nvPr>
        </p:nvGraphicFramePr>
        <p:xfrm>
          <a:off x="137318" y="1144554"/>
          <a:ext cx="8815388" cy="33629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3569493">
                  <a:extLst>
                    <a:ext uri="{9D8B030D-6E8A-4147-A177-3AD203B41FA5}">
                      <a16:colId xmlns:a16="http://schemas.microsoft.com/office/drawing/2014/main" val="3182747752"/>
                    </a:ext>
                  </a:extLst>
                </a:gridCol>
                <a:gridCol w="1647825">
                  <a:extLst>
                    <a:ext uri="{9D8B030D-6E8A-4147-A177-3AD203B41FA5}">
                      <a16:colId xmlns:a16="http://schemas.microsoft.com/office/drawing/2014/main" val="79400042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875200025"/>
                    </a:ext>
                  </a:extLst>
                </a:gridCol>
                <a:gridCol w="1845470">
                  <a:extLst>
                    <a:ext uri="{9D8B030D-6E8A-4147-A177-3AD203B41FA5}">
                      <a16:colId xmlns:a16="http://schemas.microsoft.com/office/drawing/2014/main" val="336163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sz="20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</a:rPr>
                        <a:t>Accuracy %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</a:rPr>
                        <a:t># Parameters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</a:rPr>
                        <a:t>Speed (</a:t>
                      </a:r>
                      <a:r>
                        <a:rPr lang="en-US" sz="2000" dirty="0" err="1">
                          <a:effectLst/>
                        </a:rPr>
                        <a:t>ms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5168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 err="1">
                          <a:effectLst/>
                        </a:rPr>
                        <a:t>SincConv</a:t>
                      </a:r>
                      <a:r>
                        <a:rPr lang="en-US" sz="2000" dirty="0">
                          <a:effectLst/>
                        </a:rPr>
                        <a:t> [Mittermaier et al.]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97.4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162K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40.35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6929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>
                          <a:effectLst/>
                        </a:rPr>
                        <a:t>Our Ensemble Large</a:t>
                      </a:r>
                      <a:endParaRPr lang="it-IT" sz="20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96.8</a:t>
                      </a:r>
                      <a:endParaRPr lang="it-IT" sz="24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dirty="0">
                          <a:effectLst/>
                        </a:rPr>
                        <a:t>2,624,790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>
                          <a:effectLst/>
                        </a:rPr>
                        <a:t>131.01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997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effectLst/>
                        </a:rPr>
                        <a:t>Our Ensemble Medium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96.4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dirty="0">
                          <a:effectLst/>
                        </a:rPr>
                        <a:t>1,303,726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>
                          <a:effectLst/>
                        </a:rPr>
                        <a:t>122.04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68884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effectLst/>
                        </a:rPr>
                        <a:t>Our </a:t>
                      </a:r>
                      <a:r>
                        <a:rPr lang="en-US" sz="2000" dirty="0" err="1">
                          <a:effectLst/>
                        </a:rPr>
                        <a:t>DSConvLarge</a:t>
                      </a:r>
                      <a:r>
                        <a:rPr lang="en-US" sz="2000" dirty="0">
                          <a:effectLst/>
                        </a:rPr>
                        <a:t> + 80Mels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96.0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874,930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41,44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4095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effectLst/>
                        </a:rPr>
                        <a:t>Our Ensemble Small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95.6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>
                          <a:effectLst/>
                        </a:rPr>
                        <a:t>691,463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>
                          <a:effectLst/>
                        </a:rPr>
                        <a:t>106.09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7141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effectLst/>
                        </a:rPr>
                        <a:t>Our DSConvMedium + 40MFCC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95.0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262,998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38,23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19858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>
                          <a:effectLst/>
                        </a:rPr>
                        <a:t>Our 1DCNN on raw data</a:t>
                      </a:r>
                      <a:endParaRPr lang="it-IT" sz="20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93,0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257,018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28,71</a:t>
                      </a:r>
                      <a:endParaRPr lang="it-IT" sz="24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113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>
                          <a:effectLst/>
                        </a:rPr>
                        <a:t>Our </a:t>
                      </a:r>
                      <a:r>
                        <a:rPr lang="en-US" sz="2000" b="1" dirty="0" err="1">
                          <a:effectLst/>
                        </a:rPr>
                        <a:t>DSConvSmall</a:t>
                      </a:r>
                      <a:r>
                        <a:rPr lang="en-US" sz="2000" b="1" dirty="0">
                          <a:effectLst/>
                        </a:rPr>
                        <a:t> + 40MFCC</a:t>
                      </a:r>
                      <a:endParaRPr lang="it-IT" sz="20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92,9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127,818</a:t>
                      </a:r>
                      <a:endParaRPr lang="it-IT" sz="24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38,23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68672954"/>
                  </a:ext>
                </a:extLst>
              </a:tr>
            </a:tbl>
          </a:graphicData>
        </a:graphic>
      </p:graphicFrame>
      <p:sp>
        <p:nvSpPr>
          <p:cNvPr id="9" name="Rettangolo 8">
            <a:extLst>
              <a:ext uri="{FF2B5EF4-FFF2-40B4-BE49-F238E27FC236}">
                <a16:creationId xmlns:a16="http://schemas.microsoft.com/office/drawing/2014/main" id="{5D44A631-AF16-4C9A-ADB9-A71DA9C83E8E}"/>
              </a:ext>
            </a:extLst>
          </p:cNvPr>
          <p:cNvSpPr/>
          <p:nvPr/>
        </p:nvSpPr>
        <p:spPr>
          <a:xfrm>
            <a:off x="137318" y="1046993"/>
            <a:ext cx="3653632" cy="280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ACA6F3AE-26A3-4EB1-A7BB-60D94588B621}"/>
              </a:ext>
            </a:extLst>
          </p:cNvPr>
          <p:cNvSpPr/>
          <p:nvPr/>
        </p:nvSpPr>
        <p:spPr>
          <a:xfrm>
            <a:off x="191294" y="1062403"/>
            <a:ext cx="3653632" cy="280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0270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45709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eaLnBrk="0" hangingPunct="0">
              <a:defRPr sz="4800" b="1">
                <a:solidFill>
                  <a:srgbClr val="FFFFFF"/>
                </a:solidFill>
                <a:latin typeface="Tw Cen MT" panose="020B0602020104020603" pitchFamily="34" charset="0"/>
              </a:defRPr>
            </a:lvl1pPr>
            <a:lvl2pPr marL="742950" indent="-285750" eaLnBrk="0" hangingPunct="0">
              <a:defRPr sz="2400"/>
            </a:lvl2pPr>
            <a:lvl3pPr marL="1143000" indent="-228600" eaLnBrk="0" hangingPunct="0">
              <a:defRPr sz="2400"/>
            </a:lvl3pPr>
            <a:lvl4pPr marL="1600200" indent="-228600" eaLnBrk="0" hangingPunct="0">
              <a:defRPr sz="2400"/>
            </a:lvl4pPr>
            <a:lvl5pPr marL="2057400" indent="-228600" eaLnBrk="0" hangingPunct="0">
              <a:defRPr sz="2400"/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/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/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/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/>
            </a:lvl9pPr>
          </a:lstStyle>
          <a:p>
            <a:r>
              <a:rPr lang="en-US" altLang="it-IT" dirty="0"/>
              <a:t>Performances</a:t>
            </a:r>
            <a:r>
              <a:rPr lang="en-US" altLang="it-IT" b="0" dirty="0"/>
              <a:t>:</a:t>
            </a:r>
            <a:r>
              <a:rPr lang="en-US" altLang="it-IT" dirty="0"/>
              <a:t> </a:t>
            </a:r>
            <a:r>
              <a:rPr lang="en-US" altLang="it-IT" b="0" dirty="0"/>
              <a:t>21-commands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03037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4636068"/>
            <a:ext cx="8842375" cy="161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Best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Ensemble Large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Smaller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1DCNN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Fastest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1DCNN on raw data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3" name="Tabella 3">
            <a:extLst>
              <a:ext uri="{FF2B5EF4-FFF2-40B4-BE49-F238E27FC236}">
                <a16:creationId xmlns:a16="http://schemas.microsoft.com/office/drawing/2014/main" id="{F21D2EA6-8710-440D-8871-B08F1B7E2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424723"/>
              </p:ext>
            </p:extLst>
          </p:nvPr>
        </p:nvGraphicFramePr>
        <p:xfrm>
          <a:off x="137318" y="1144554"/>
          <a:ext cx="8815388" cy="33629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3569493">
                  <a:extLst>
                    <a:ext uri="{9D8B030D-6E8A-4147-A177-3AD203B41FA5}">
                      <a16:colId xmlns:a16="http://schemas.microsoft.com/office/drawing/2014/main" val="3182747752"/>
                    </a:ext>
                  </a:extLst>
                </a:gridCol>
                <a:gridCol w="1647825">
                  <a:extLst>
                    <a:ext uri="{9D8B030D-6E8A-4147-A177-3AD203B41FA5}">
                      <a16:colId xmlns:a16="http://schemas.microsoft.com/office/drawing/2014/main" val="79400042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875200025"/>
                    </a:ext>
                  </a:extLst>
                </a:gridCol>
                <a:gridCol w="1845470">
                  <a:extLst>
                    <a:ext uri="{9D8B030D-6E8A-4147-A177-3AD203B41FA5}">
                      <a16:colId xmlns:a16="http://schemas.microsoft.com/office/drawing/2014/main" val="336163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sz="20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</a:rPr>
                        <a:t>Accuracy %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</a:rPr>
                        <a:t># Parameters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effectLst/>
                        </a:rPr>
                        <a:t>Speed (</a:t>
                      </a:r>
                      <a:r>
                        <a:rPr lang="en-US" sz="2000" dirty="0" err="1">
                          <a:effectLst/>
                        </a:rPr>
                        <a:t>ms</a:t>
                      </a:r>
                      <a:r>
                        <a:rPr lang="en-US" sz="2000" dirty="0">
                          <a:effectLst/>
                        </a:rPr>
                        <a:t>)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5168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 err="1">
                          <a:effectLst/>
                        </a:rPr>
                        <a:t>SincConv</a:t>
                      </a:r>
                      <a:r>
                        <a:rPr lang="en-US" sz="2000" dirty="0">
                          <a:effectLst/>
                        </a:rPr>
                        <a:t> [Mittermaier et al.]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97.4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162K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40.35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6929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 b="1" dirty="0">
                          <a:effectLst/>
                        </a:rPr>
                        <a:t>Our Ensemble Large</a:t>
                      </a:r>
                      <a:endParaRPr lang="it-IT" sz="20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95.2</a:t>
                      </a:r>
                      <a:endParaRPr lang="it-IT" sz="24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2,498,019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125.9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997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</a:rPr>
                        <a:t>Our Ensemble Medium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95.0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1,970,227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114.21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68884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</a:rPr>
                        <a:t>Our Ensemble Small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94.2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1,379,431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109.03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4095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</a:rPr>
                        <a:t>Our DSConvLarge + 40MFCC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93.7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738,321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39.66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7141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</a:rPr>
                        <a:t>Our DSConvMedium + 80Mels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92,7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832,673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39,72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19858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</a:rPr>
                        <a:t>Our DSConvSmall + 80Mels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</a:rPr>
                        <a:t>90,0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604,757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37,97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113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 b="1" dirty="0">
                          <a:effectLst/>
                        </a:rPr>
                        <a:t>Our 1DCNN on raw data</a:t>
                      </a:r>
                      <a:endParaRPr lang="it-IT" sz="20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</a:rPr>
                        <a:t>89,1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257,733</a:t>
                      </a:r>
                      <a:endParaRPr lang="it-IT" sz="24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28,25</a:t>
                      </a:r>
                      <a:endParaRPr lang="it-IT" sz="24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68672954"/>
                  </a:ext>
                </a:extLst>
              </a:tr>
            </a:tbl>
          </a:graphicData>
        </a:graphic>
      </p:graphicFrame>
      <p:sp>
        <p:nvSpPr>
          <p:cNvPr id="8" name="Rettangolo 7">
            <a:extLst>
              <a:ext uri="{FF2B5EF4-FFF2-40B4-BE49-F238E27FC236}">
                <a16:creationId xmlns:a16="http://schemas.microsoft.com/office/drawing/2014/main" id="{38734081-DF74-4920-B4DE-F5DE2538D5F8}"/>
              </a:ext>
            </a:extLst>
          </p:cNvPr>
          <p:cNvSpPr/>
          <p:nvPr/>
        </p:nvSpPr>
        <p:spPr>
          <a:xfrm>
            <a:off x="69850" y="1062403"/>
            <a:ext cx="3775076" cy="280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9724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Conclusions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5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6530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789" y="1425532"/>
            <a:ext cx="8450422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FF"/>
                </a:solidFill>
                <a:latin typeface="Garamond" panose="02020404030301010803" pitchFamily="18" charset="0"/>
              </a:rPr>
              <a:t>Conclusions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Tests: our model is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very good at classifying keywords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;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We did not beat the state-of-the-art models;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We found that the number of convolutional layers played a key role in detecting high-level concepts;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 difference between 80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Mels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or 40 MFCCs;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Different model sizes in order to fit different devices.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7030A0"/>
                </a:solidFill>
                <a:latin typeface="Garamond" panose="02020404030301010803" pitchFamily="18" charset="0"/>
              </a:rPr>
              <a:t>Future Work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Try different hyperparameters during training;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Change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structure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of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network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using:</a:t>
            </a:r>
          </a:p>
          <a:p>
            <a:pPr marL="1085850" lvl="1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000" dirty="0" err="1">
                <a:solidFill>
                  <a:srgbClr val="000000"/>
                </a:solidFill>
                <a:latin typeface="Garamond" panose="02020404030301010803" pitchFamily="18" charset="0"/>
              </a:rPr>
              <a:t>SincConv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;</a:t>
            </a:r>
          </a:p>
          <a:p>
            <a:pPr marL="1085850" lvl="1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000" dirty="0" err="1">
                <a:solidFill>
                  <a:srgbClr val="000000"/>
                </a:solidFill>
                <a:latin typeface="Garamond" panose="02020404030301010803" pitchFamily="18" charset="0"/>
              </a:rPr>
              <a:t>GDSConv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3023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1) Literature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Teacher’s material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ArchiveX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paperswithcode.com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Reddit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GitHub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Paper’s references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2) For each paper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What we find useful for our problem?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Which references we want to follow?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B0F260F5-F52D-4DD0-8890-EF9D873C4802}"/>
              </a:ext>
            </a:extLst>
          </p:cNvPr>
          <p:cNvCxnSpPr>
            <a:cxnSpLocks/>
          </p:cNvCxnSpPr>
          <p:nvPr/>
        </p:nvCxnSpPr>
        <p:spPr>
          <a:xfrm flipV="1">
            <a:off x="5080000" y="3814619"/>
            <a:ext cx="0" cy="1625599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FCF7879F-803F-475D-872E-F3543533547B}"/>
              </a:ext>
            </a:extLst>
          </p:cNvPr>
          <p:cNvCxnSpPr/>
          <p:nvPr/>
        </p:nvCxnSpPr>
        <p:spPr>
          <a:xfrm flipH="1">
            <a:off x="4645891" y="5440218"/>
            <a:ext cx="434109" cy="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391DB72E-687B-4D0B-B74B-65C80262BE50}"/>
              </a:ext>
            </a:extLst>
          </p:cNvPr>
          <p:cNvCxnSpPr>
            <a:cxnSpLocks/>
          </p:cNvCxnSpPr>
          <p:nvPr/>
        </p:nvCxnSpPr>
        <p:spPr>
          <a:xfrm flipH="1">
            <a:off x="2514519" y="3814618"/>
            <a:ext cx="256548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CEE1484F-3EA3-43CF-BCBC-9194988DDF2D}"/>
              </a:ext>
            </a:extLst>
          </p:cNvPr>
          <p:cNvCxnSpPr>
            <a:cxnSpLocks/>
          </p:cNvCxnSpPr>
          <p:nvPr/>
        </p:nvCxnSpPr>
        <p:spPr>
          <a:xfrm>
            <a:off x="4729018" y="5006109"/>
            <a:ext cx="119149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Scorrimento verticale 39">
            <a:extLst>
              <a:ext uri="{FF2B5EF4-FFF2-40B4-BE49-F238E27FC236}">
                <a16:creationId xmlns:a16="http://schemas.microsoft.com/office/drawing/2014/main" id="{2411E49C-415B-4F75-BFA0-7BFC2C1BD8C4}"/>
              </a:ext>
            </a:extLst>
          </p:cNvPr>
          <p:cNvSpPr/>
          <p:nvPr/>
        </p:nvSpPr>
        <p:spPr>
          <a:xfrm>
            <a:off x="5717309" y="3680460"/>
            <a:ext cx="2096655" cy="2574621"/>
          </a:xfrm>
          <a:prstGeom prst="verticalScroll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1D 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Attention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40 MFCC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DSConv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3927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3"/>
            <a:ext cx="8599487" cy="488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3) Try to mix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 things written down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Example: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X says that MFCC are good for human voice …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Y says that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are faster than normal CNN …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Mixing X and Y will work?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4 ) Debugging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Bias vs Variance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Error Analysis: look at the misclassified examples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Why didn’t work? When explaining we discovered other things to try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026" name="Picture 2" descr="Two puzzle pieces | Free Icon">
            <a:extLst>
              <a:ext uri="{FF2B5EF4-FFF2-40B4-BE49-F238E27FC236}">
                <a16:creationId xmlns:a16="http://schemas.microsoft.com/office/drawing/2014/main" id="{7C088BFB-4250-4ADF-BD18-838E0EC7C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39" b="28094"/>
          <a:stretch/>
        </p:blipFill>
        <p:spPr bwMode="auto">
          <a:xfrm>
            <a:off x="3747735" y="3253509"/>
            <a:ext cx="2982118" cy="136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4AAD0F5-CE75-4940-A8D0-D90C44671B15}"/>
              </a:ext>
            </a:extLst>
          </p:cNvPr>
          <p:cNvSpPr txBox="1"/>
          <p:nvPr/>
        </p:nvSpPr>
        <p:spPr>
          <a:xfrm>
            <a:off x="4108449" y="2979102"/>
            <a:ext cx="120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40 MFCC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F5B66A-2790-4DD8-939A-9B33FD2EE055}"/>
              </a:ext>
            </a:extLst>
          </p:cNvPr>
          <p:cNvSpPr txBox="1"/>
          <p:nvPr/>
        </p:nvSpPr>
        <p:spPr>
          <a:xfrm>
            <a:off x="5286090" y="2985997"/>
            <a:ext cx="146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DSConv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2893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Outline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6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359099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Problem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Solution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What we tried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1: 1DCNN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2: </a:t>
            </a:r>
            <a:r>
              <a:rPr lang="en-US" altLang="it-IT" sz="3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endParaRPr lang="en-US" altLang="it-IT" sz="3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3: Ensemble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Performance comparisons vs. other papers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207613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Problem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6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586" y="1347383"/>
            <a:ext cx="8192950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b="1" dirty="0">
                <a:solidFill>
                  <a:srgbClr val="0000FF"/>
                </a:solidFill>
                <a:latin typeface="Garamond" panose="02020404030301010803" pitchFamily="18" charset="0"/>
              </a:rPr>
              <a:t>Keyword Spotting 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dirty="0">
                <a:solidFill>
                  <a:srgbClr val="000000"/>
                </a:solidFill>
                <a:latin typeface="Garamond" panose="02020404030301010803" pitchFamily="18" charset="0"/>
              </a:rPr>
              <a:t>Detect a relatively small set of predefined keywords (10 or 21) in a stream of user utterances.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Application</a:t>
            </a:r>
            <a:r>
              <a:rPr lang="en-US" altLang="it-IT" dirty="0">
                <a:solidFill>
                  <a:srgbClr val="000000"/>
                </a:solidFill>
                <a:latin typeface="Garamond" panose="02020404030301010803" pitchFamily="18" charset="0"/>
              </a:rPr>
              <a:t>: Mobile phone, smart home device, consumer and robotics.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Constraints</a:t>
            </a:r>
            <a:r>
              <a:rPr lang="en-US" altLang="it-IT" dirty="0">
                <a:solidFill>
                  <a:srgbClr val="000000"/>
                </a:solidFill>
                <a:latin typeface="Garamond" panose="02020404030301010803" pitchFamily="18" charset="0"/>
              </a:rPr>
              <a:t>: small footprint and fast (Real Time).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it-IT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r>
              <a:rPr lang="en-US" altLang="it-IT" b="1" dirty="0">
                <a:solidFill>
                  <a:srgbClr val="7030A0"/>
                </a:solidFill>
                <a:latin typeface="Garamond" panose="02020404030301010803" pitchFamily="18" charset="0"/>
              </a:rPr>
              <a:t>Metrics</a:t>
            </a:r>
            <a:endParaRPr lang="en-US" altLang="it-IT" dirty="0">
              <a:solidFill>
                <a:srgbClr val="7030A0"/>
              </a:solidFill>
              <a:latin typeface="Garamond" panose="02020404030301010803" pitchFamily="18" charset="0"/>
            </a:endParaRP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dirty="0">
                <a:solidFill>
                  <a:srgbClr val="000000"/>
                </a:solidFill>
                <a:latin typeface="Garamond" panose="02020404030301010803" pitchFamily="18" charset="0"/>
              </a:rPr>
              <a:t>Accuracy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dirty="0">
                <a:solidFill>
                  <a:srgbClr val="000000"/>
                </a:solidFill>
                <a:latin typeface="Garamond" panose="02020404030301010803" pitchFamily="18" charset="0"/>
              </a:rPr>
              <a:t>Number of parameters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dirty="0">
                <a:solidFill>
                  <a:srgbClr val="000000"/>
                </a:solidFill>
                <a:latin typeface="Garamond" panose="02020404030301010803" pitchFamily="18" charset="0"/>
              </a:rPr>
              <a:t>Prediction speed (milliseconds)</a:t>
            </a:r>
          </a:p>
        </p:txBody>
      </p:sp>
    </p:spTree>
    <p:extLst>
      <p:ext uri="{BB962C8B-B14F-4D97-AF65-F5344CB8AC3E}">
        <p14:creationId xmlns:p14="http://schemas.microsoft.com/office/powerpoint/2010/main" val="99852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Solution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7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pic>
        <p:nvPicPr>
          <p:cNvPr id="3" name="Immagine 2" descr="Immagine che contiene orologio&#10;&#10;Descrizione generata automaticamente">
            <a:extLst>
              <a:ext uri="{FF2B5EF4-FFF2-40B4-BE49-F238E27FC236}">
                <a16:creationId xmlns:a16="http://schemas.microsoft.com/office/drawing/2014/main" id="{34DF351E-9FBC-4CE5-A052-FE3F8F7DD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90" y="1196442"/>
            <a:ext cx="7405819" cy="504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64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What we tried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2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7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6" y="1230870"/>
            <a:ext cx="8599487" cy="5239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C00000"/>
                </a:solidFill>
                <a:latin typeface="Garamond" panose="02020404030301010803" pitchFamily="18" charset="0"/>
              </a:rPr>
              <a:t>Datasets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(</a:t>
            </a:r>
            <a:r>
              <a:rPr lang="en-US" altLang="it-IT" sz="2200" b="1" dirty="0">
                <a:solidFill>
                  <a:srgbClr val="C00000"/>
                </a:solidFill>
                <a:latin typeface="Garamond" panose="02020404030301010803" pitchFamily="18" charset="0"/>
              </a:rPr>
              <a:t>Google Speech Dataset V2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b="1" dirty="0">
                <a:solidFill>
                  <a:srgbClr val="008000"/>
                </a:solidFill>
                <a:latin typeface="Garamond" panose="02020404030301010803" pitchFamily="18" charset="0"/>
              </a:rPr>
              <a:t>10-commands</a:t>
            </a: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 (“yes”, “no”, “up”, “down”, “left”, “right”, “on”, “off”, “stop”, “go”);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b="1" dirty="0">
                <a:solidFill>
                  <a:srgbClr val="008000"/>
                </a:solidFill>
                <a:latin typeface="Garamond" panose="02020404030301010803" pitchFamily="18" charset="0"/>
              </a:rPr>
              <a:t>21-commands</a:t>
            </a: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 ([…], “zero”, “one”, “two”, “three”, “four”, “five”, “six”, “seven”, “eight”, “nine”, </a:t>
            </a:r>
            <a:r>
              <a:rPr lang="en-US" altLang="it-IT" sz="1800" b="1" dirty="0">
                <a:solidFill>
                  <a:srgbClr val="000000"/>
                </a:solidFill>
                <a:latin typeface="Garamond" panose="02020404030301010803" pitchFamily="18" charset="0"/>
              </a:rPr>
              <a:t>unknown</a:t>
            </a: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).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latin typeface="Garamond" panose="02020404030301010803" pitchFamily="18" charset="0"/>
              </a:rPr>
              <a:t>Data Preprocessing techniques</a:t>
            </a:r>
            <a:endParaRPr lang="en-US" altLang="it-IT" sz="2200" dirty="0">
              <a:latin typeface="Garamond" panose="02020404030301010803" pitchFamily="18" charset="0"/>
            </a:endParaRP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 preprocessing (Raw Waveform)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80 Mel spectrogram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40MFCC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40MFCC + 40</a:t>
            </a:r>
            <a:r>
              <a:rPr lang="el-GR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Δ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+ 40</a:t>
            </a:r>
            <a:r>
              <a:rPr lang="el-GR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Δ</a:t>
            </a:r>
            <a:r>
              <a:rPr lang="it-IT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(=120)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70C0"/>
                </a:solidFill>
                <a:latin typeface="Garamond" panose="02020404030301010803" pitchFamily="18" charset="0"/>
              </a:rPr>
              <a:t>Learning Architectures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1DCNN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Small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-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Medium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-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Large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 (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Small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-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Medium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-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Large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C9B927-49DA-4C51-BB84-EAC7CB890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03" t="25215" r="56516" b="15738"/>
          <a:stretch/>
        </p:blipFill>
        <p:spPr>
          <a:xfrm>
            <a:off x="5018077" y="3135898"/>
            <a:ext cx="1651284" cy="127575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68CACCE-4C33-4D60-9191-E04F1DFF4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61" r="64801" b="19191"/>
          <a:stretch/>
        </p:blipFill>
        <p:spPr>
          <a:xfrm>
            <a:off x="6827060" y="3135898"/>
            <a:ext cx="1466850" cy="127647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7945857-77FA-4556-9051-5BC707F7BF83}"/>
              </a:ext>
            </a:extLst>
          </p:cNvPr>
          <p:cNvSpPr txBox="1"/>
          <p:nvPr/>
        </p:nvSpPr>
        <p:spPr>
          <a:xfrm>
            <a:off x="5020412" y="2750324"/>
            <a:ext cx="1651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+mn-lt"/>
              </a:rPr>
              <a:t>80 Mels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4AEA8AD-6A59-4C53-9B94-B17E05508FD0}"/>
              </a:ext>
            </a:extLst>
          </p:cNvPr>
          <p:cNvSpPr txBox="1"/>
          <p:nvPr/>
        </p:nvSpPr>
        <p:spPr>
          <a:xfrm>
            <a:off x="6669361" y="2785541"/>
            <a:ext cx="1651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+mn-lt"/>
              </a:rPr>
              <a:t>40 MFCC</a:t>
            </a:r>
          </a:p>
        </p:txBody>
      </p:sp>
    </p:spTree>
    <p:extLst>
      <p:ext uri="{BB962C8B-B14F-4D97-AF65-F5344CB8AC3E}">
        <p14:creationId xmlns:p14="http://schemas.microsoft.com/office/powerpoint/2010/main" val="384177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7" y="6419347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7687AFC-0298-4EDC-A984-67E9A942D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5" y="1232636"/>
            <a:ext cx="8913297" cy="2443282"/>
          </a:xfrm>
          <a:prstGeom prst="rect">
            <a:avLst/>
          </a:prstGeom>
        </p:spPr>
      </p:pic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D2407F44-4A73-4BC5-A141-657CE63EBA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1540336"/>
              </p:ext>
            </p:extLst>
          </p:nvPr>
        </p:nvGraphicFramePr>
        <p:xfrm>
          <a:off x="755008" y="4021117"/>
          <a:ext cx="7633983" cy="2042160"/>
        </p:xfrm>
        <a:graphic>
          <a:graphicData uri="http://schemas.openxmlformats.org/drawingml/2006/table">
            <a:tbl>
              <a:tblPr firstRow="1" firstCol="1" bandRow="1">
                <a:tableStyleId>{69CF1AB2-1976-4502-BF36-3FF5EA218861}</a:tableStyleId>
              </a:tblPr>
              <a:tblGrid>
                <a:gridCol w="2544661">
                  <a:extLst>
                    <a:ext uri="{9D8B030D-6E8A-4147-A177-3AD203B41FA5}">
                      <a16:colId xmlns:a16="http://schemas.microsoft.com/office/drawing/2014/main" val="2145336385"/>
                    </a:ext>
                  </a:extLst>
                </a:gridCol>
                <a:gridCol w="2544661">
                  <a:extLst>
                    <a:ext uri="{9D8B030D-6E8A-4147-A177-3AD203B41FA5}">
                      <a16:colId xmlns:a16="http://schemas.microsoft.com/office/drawing/2014/main" val="871382990"/>
                    </a:ext>
                  </a:extLst>
                </a:gridCol>
                <a:gridCol w="2544661">
                  <a:extLst>
                    <a:ext uri="{9D8B030D-6E8A-4147-A177-3AD203B41FA5}">
                      <a16:colId xmlns:a16="http://schemas.microsoft.com/office/drawing/2014/main" val="158748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10-commands</a:t>
                      </a:r>
                    </a:p>
                    <a:p>
                      <a:pPr algn="ctr"/>
                      <a:r>
                        <a:rPr lang="en-US" sz="2200" noProof="0" dirty="0"/>
                        <a:t>(30K – 3K – 3K)</a:t>
                      </a:r>
                      <a:endParaRPr lang="en-US" sz="2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21-commands</a:t>
                      </a:r>
                    </a:p>
                    <a:p>
                      <a:pPr algn="ctr"/>
                      <a:r>
                        <a:rPr lang="en-US" sz="2200" noProof="0" dirty="0"/>
                        <a:t>(84K – 9K – 11K)</a:t>
                      </a:r>
                      <a:endParaRPr lang="en-US" sz="2200" b="0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30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noProof="0" dirty="0"/>
                        <a:t>Accuracy %</a:t>
                      </a:r>
                      <a:endParaRPr lang="en-US" sz="22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93.0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89.1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513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noProof="0" dirty="0"/>
                        <a:t># parameters</a:t>
                      </a:r>
                      <a:endParaRPr lang="en-US" sz="22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257,733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525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noProof="0" dirty="0"/>
                        <a:t>Speed (</a:t>
                      </a:r>
                      <a:r>
                        <a:rPr lang="en-US" sz="2200" noProof="0" dirty="0" err="1"/>
                        <a:t>ms</a:t>
                      </a:r>
                      <a:r>
                        <a:rPr lang="en-US" sz="2200" noProof="0" dirty="0"/>
                        <a:t>)</a:t>
                      </a:r>
                      <a:endParaRPr lang="en-US" sz="22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381073"/>
                  </a:ext>
                </a:extLst>
              </a:tr>
            </a:tbl>
          </a:graphicData>
        </a:graphic>
      </p:graphicFrame>
      <p:sp>
        <p:nvSpPr>
          <p:cNvPr id="3" name="Rettangolo 2">
            <a:extLst>
              <a:ext uri="{FF2B5EF4-FFF2-40B4-BE49-F238E27FC236}">
                <a16:creationId xmlns:a16="http://schemas.microsoft.com/office/drawing/2014/main" id="{FD87690F-8941-40C5-9371-71723DD69AFB}"/>
              </a:ext>
            </a:extLst>
          </p:cNvPr>
          <p:cNvSpPr/>
          <p:nvPr/>
        </p:nvSpPr>
        <p:spPr>
          <a:xfrm>
            <a:off x="711199" y="3981450"/>
            <a:ext cx="2574131" cy="7905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053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Separable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6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8074" y="6408477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58" y="1313453"/>
            <a:ext cx="8842374" cy="531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Separable convolution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performs better than regular convolutional layers.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it-IT" sz="6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Two types of Separable convolution: </a:t>
            </a:r>
            <a:r>
              <a:rPr lang="en-US" altLang="it-IT" sz="2200" dirty="0">
                <a:solidFill>
                  <a:srgbClr val="0070C0"/>
                </a:solidFill>
                <a:latin typeface="Garamond" panose="02020404030301010803" pitchFamily="18" charset="0"/>
              </a:rPr>
              <a:t>Spatial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and </a:t>
            </a:r>
            <a:r>
              <a:rPr lang="en-US" altLang="it-IT" sz="2200" dirty="0" err="1">
                <a:solidFill>
                  <a:srgbClr val="0070C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2060"/>
                </a:solidFill>
                <a:latin typeface="Garamond" panose="02020404030301010803" pitchFamily="18" charset="0"/>
              </a:rPr>
              <a:t>Spatial separable convolution</a:t>
            </a:r>
            <a:r>
              <a:rPr lang="en-US" altLang="it-IT" sz="2200" dirty="0">
                <a:solidFill>
                  <a:srgbClr val="002060"/>
                </a:solidFill>
                <a:latin typeface="Garamond" panose="02020404030301010803" pitchFamily="18" charset="0"/>
              </a:rPr>
              <a:t>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divides a kernel into two smaller kernels.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1600" dirty="0">
                <a:solidFill>
                  <a:srgbClr val="000000"/>
                </a:solidFill>
                <a:latin typeface="Garamond" panose="02020404030301010803" pitchFamily="18" charset="0"/>
              </a:rPr>
              <a:t>E.g. divides a 3x3 kernel into a 3x1 and 1x3 kernel. Instead of doing one convolution with 9 multiplications, we do two convolutions with 3 multiplications each (6 in total) to achieve the same result. 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it-IT" sz="16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16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16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1600" b="1" dirty="0">
                <a:solidFill>
                  <a:srgbClr val="000000"/>
                </a:solidFill>
                <a:latin typeface="Garamond" panose="02020404030301010803" pitchFamily="18" charset="0"/>
              </a:rPr>
              <a:t>Problem: </a:t>
            </a:r>
            <a:r>
              <a:rPr lang="en-US" altLang="it-IT" sz="1600" dirty="0">
                <a:solidFill>
                  <a:srgbClr val="000000"/>
                </a:solidFill>
                <a:latin typeface="Garamond" panose="02020404030301010803" pitchFamily="18" charset="0"/>
              </a:rPr>
              <a:t>not all kernels can be “separated” (mathematically) into two.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 err="1">
                <a:solidFill>
                  <a:srgbClr val="00206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b="1" dirty="0">
                <a:solidFill>
                  <a:srgbClr val="002060"/>
                </a:solidFill>
                <a:latin typeface="Garamond" panose="02020404030301010803" pitchFamily="18" charset="0"/>
              </a:rPr>
              <a:t> Separable convolution</a:t>
            </a:r>
            <a:r>
              <a:rPr lang="en-US" altLang="it-IT" sz="2200" dirty="0">
                <a:solidFill>
                  <a:srgbClr val="002060"/>
                </a:solidFill>
                <a:latin typeface="Garamond" panose="02020404030301010803" pitchFamily="18" charset="0"/>
              </a:rPr>
              <a:t>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uses kernels that cannot be “factored” into two smaller kernels. 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It splits a kernel into two separate kernels that do two convolutions: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</a:t>
            </a:r>
            <a:r>
              <a:rPr lang="en-US" altLang="it-IT" sz="2200" dirty="0" err="1">
                <a:solidFill>
                  <a:srgbClr val="C0000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 </a:t>
            </a:r>
            <a:r>
              <a:rPr lang="en-US" altLang="it-IT" sz="2200" dirty="0">
                <a:solidFill>
                  <a:srgbClr val="C00000"/>
                </a:solidFill>
                <a:latin typeface="Garamond" panose="02020404030301010803" pitchFamily="18" charset="0"/>
              </a:rPr>
              <a:t>convolution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;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</a:t>
            </a:r>
            <a:r>
              <a:rPr lang="en-US" altLang="it-IT" sz="2200" dirty="0">
                <a:solidFill>
                  <a:srgbClr val="C00000"/>
                </a:solidFill>
                <a:latin typeface="Garamond" panose="02020404030301010803" pitchFamily="18" charset="0"/>
              </a:rPr>
              <a:t>pointwise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(1x1) </a:t>
            </a:r>
            <a:r>
              <a:rPr lang="en-US" altLang="it-IT" sz="2200" dirty="0">
                <a:solidFill>
                  <a:srgbClr val="C00000"/>
                </a:solidFill>
                <a:latin typeface="Garamond" panose="02020404030301010803" pitchFamily="18" charset="0"/>
              </a:rPr>
              <a:t>convolution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3" name="Immagine 2" descr="Immagine che contiene oggetto, orologio, segnale, disegnando&#10;&#10;Descrizione generata automaticamente">
            <a:extLst>
              <a:ext uri="{FF2B5EF4-FFF2-40B4-BE49-F238E27FC236}">
                <a16:creationId xmlns:a16="http://schemas.microsoft.com/office/drawing/2014/main" id="{FCD503C9-A100-4129-B2D2-FB3EE89B1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192" y="3231625"/>
            <a:ext cx="3883739" cy="79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5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Depth-wise Sep.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7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3002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EB0FE0A-C625-48AE-BE50-C79BD13590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1" t="13789" r="27579" b="56198"/>
          <a:stretch/>
        </p:blipFill>
        <p:spPr>
          <a:xfrm>
            <a:off x="5881060" y="1590854"/>
            <a:ext cx="3264933" cy="395228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3D771A4-1E11-4CD9-9009-D70BA851FB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526" t="25592" r="3502" b="60998"/>
          <a:stretch/>
        </p:blipFill>
        <p:spPr>
          <a:xfrm>
            <a:off x="0" y="1028296"/>
            <a:ext cx="5871411" cy="202349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92DE1AE-03FC-4123-89EF-B30A9A2FB5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311" t="42311" r="821" b="40539"/>
          <a:stretch/>
        </p:blipFill>
        <p:spPr>
          <a:xfrm>
            <a:off x="-1" y="3460947"/>
            <a:ext cx="6290249" cy="266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36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93" r="52000"/>
          <a:stretch/>
        </p:blipFill>
        <p:spPr>
          <a:xfrm>
            <a:off x="646722" y="1047495"/>
            <a:ext cx="7850556" cy="226330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</a:t>
            </a:r>
            <a:r>
              <a:rPr lang="en-US" altLang="it-IT" sz="5400" i="1" dirty="0">
                <a:solidFill>
                  <a:srgbClr val="FFFFFF"/>
                </a:solidFill>
                <a:latin typeface="Tw Cen MT" panose="020B0602020104020603" pitchFamily="34" charset="0"/>
              </a:rPr>
              <a:t>Large</a:t>
            </a:r>
            <a:endParaRPr lang="en-US" altLang="it-IT" sz="6000" i="1" dirty="0">
              <a:solidFill>
                <a:srgbClr val="FFFFFF"/>
              </a:solidFill>
              <a:latin typeface="Tw Cen MT" panose="020B0602020104020603" pitchFamily="34" charset="0"/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783946" y="6396334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6371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77960577"/>
                  </p:ext>
                </p:extLst>
              </p:nvPr>
            </p:nvGraphicFramePr>
            <p:xfrm>
              <a:off x="137160" y="3342292"/>
              <a:ext cx="8842372" cy="3078480"/>
            </p:xfrm>
            <a:graphic>
              <a:graphicData uri="http://schemas.openxmlformats.org/drawingml/2006/table">
                <a:tbl>
                  <a:tblPr firstRow="1" firstCol="1" bandRow="1">
                    <a:tableStyleId>{21E4AEA4-8DFA-4A89-87EB-49C32662AFE0}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8587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34462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60446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64282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10-commands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(30K-3K-3K)</a:t>
                          </a: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21-commands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(84K-9K-11K)</a:t>
                          </a: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a:rPr lang="it-IT" sz="2200" i="1" smtClean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</m:oMath>
                          </a14:m>
                          <a:r>
                            <a:rPr lang="it-IT" sz="2200" i="1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i="1" dirty="0"/>
                            <a:t>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a:rPr lang="it-IT" sz="2200" i="1" smtClean="0">
                                  <a:latin typeface="Cambria Math" panose="02040503050406030204" pitchFamily="18" charset="0"/>
                                </a:rPr>
                                <m:t>𝛥</m:t>
                              </m:r>
                            </m:oMath>
                          </a14:m>
                          <a:r>
                            <a:rPr lang="it-IT" sz="2200" i="1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i="1" dirty="0"/>
                            <a:t>MFCC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Accuracy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96.0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93.7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# params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1,178,530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738,321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2,013,441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Speed (</a:t>
                          </a:r>
                          <a:r>
                            <a:rPr lang="en-US" sz="2200" noProof="0" dirty="0" err="1"/>
                            <a:t>ms</a:t>
                          </a:r>
                          <a:r>
                            <a:rPr lang="en-US" sz="2200" noProof="0" dirty="0"/>
                            <a:t>)</a:t>
                          </a:r>
                        </a:p>
                        <a:p>
                          <a:r>
                            <a:rPr lang="en-US" sz="2200" noProof="0" dirty="0"/>
                            <a:t>With FE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33.39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41.44</a:t>
                          </a:r>
                          <a:endParaRPr lang="it-IT" sz="1800" b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45.32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33.42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44.25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41.62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30.87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39.66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33.13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44.62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77960577"/>
                  </p:ext>
                </p:extLst>
              </p:nvPr>
            </p:nvGraphicFramePr>
            <p:xfrm>
              <a:off x="137160" y="3342292"/>
              <a:ext cx="8842372" cy="3078480"/>
            </p:xfrm>
            <a:graphic>
              <a:graphicData uri="http://schemas.openxmlformats.org/drawingml/2006/table">
                <a:tbl>
                  <a:tblPr firstRow="1" firstCol="1" bandRow="1">
                    <a:tableStyleId>{21E4AEA4-8DFA-4A89-87EB-49C32662AFE0}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8587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34462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60446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64282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010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10-commands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(30K-3K-3K)</a:t>
                          </a: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21-commands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</a:rPr>
                            <a:t>(84K-9K-11K)</a:t>
                          </a:r>
                          <a:endParaRPr kumimoji="0" lang="en-US" sz="18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95261" t="-96800" r="-295261" b="-228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i="1" dirty="0"/>
                            <a:t>80 Mels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i="1" dirty="0"/>
                            <a:t>40MFCC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598558" t="-96800" r="-1923" b="-2288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Accuracy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96.0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93.7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# params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1,178,530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738,321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2,013,441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r>
                            <a:rPr lang="en-US" sz="2200" noProof="0" dirty="0"/>
                            <a:t>Speed (</a:t>
                          </a:r>
                          <a:r>
                            <a:rPr lang="en-US" sz="2200" noProof="0" dirty="0" err="1"/>
                            <a:t>ms</a:t>
                          </a:r>
                          <a:r>
                            <a:rPr lang="en-US" sz="2200" noProof="0" dirty="0"/>
                            <a:t>)</a:t>
                          </a:r>
                        </a:p>
                        <a:p>
                          <a:r>
                            <a:rPr lang="en-US" sz="2200" noProof="0" dirty="0"/>
                            <a:t>With FE</a:t>
                          </a:r>
                          <a:endParaRPr lang="en-US" sz="2200" b="1" noProof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33.39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41.44</a:t>
                          </a:r>
                          <a:endParaRPr lang="it-IT" sz="1800" b="1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45.32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33.42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44.25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41.62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b="1" dirty="0"/>
                            <a:t>30.87</a:t>
                          </a:r>
                        </a:p>
                        <a:p>
                          <a:pPr algn="ctr"/>
                          <a:r>
                            <a:rPr lang="it-IT" sz="2000" b="1" dirty="0"/>
                            <a:t>39.66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33.13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44.62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Rettangolo 8">
            <a:extLst>
              <a:ext uri="{FF2B5EF4-FFF2-40B4-BE49-F238E27FC236}">
                <a16:creationId xmlns:a16="http://schemas.microsoft.com/office/drawing/2014/main" id="{BC2A3B50-7522-48D5-A3AC-6E88C6CC1CDB}"/>
              </a:ext>
            </a:extLst>
          </p:cNvPr>
          <p:cNvSpPr/>
          <p:nvPr/>
        </p:nvSpPr>
        <p:spPr>
          <a:xfrm>
            <a:off x="137160" y="3323098"/>
            <a:ext cx="1472565" cy="14851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59220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GNET-template2">
  <a:themeElements>
    <a:clrScheme name="Luna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Luna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Lun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DEI_SCIENTIFIC_TEMPLATE_SLIDE.potx</Template>
  <TotalTime>5564</TotalTime>
  <Words>1517</Words>
  <Application>Microsoft Office PowerPoint</Application>
  <PresentationFormat>Presentazione su schermo (4:3)</PresentationFormat>
  <Paragraphs>452</Paragraphs>
  <Slides>18</Slides>
  <Notes>2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6" baseType="lpstr">
      <vt:lpstr>Arial</vt:lpstr>
      <vt:lpstr>Calibri</vt:lpstr>
      <vt:lpstr>Cambria Math</vt:lpstr>
      <vt:lpstr>Garamond</vt:lpstr>
      <vt:lpstr>Tw Cen MT</vt:lpstr>
      <vt:lpstr>Wingdings</vt:lpstr>
      <vt:lpstr>Wingdings 2</vt:lpstr>
      <vt:lpstr>SIGNET-template2</vt:lpstr>
      <vt:lpstr>End-to-End Framework for Keyword Spotting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University of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presentazione DEI</dc:title>
  <dc:creator>Stefano Ivancich</dc:creator>
  <cp:lastModifiedBy>Luca Masiero</cp:lastModifiedBy>
  <cp:revision>804</cp:revision>
  <dcterms:created xsi:type="dcterms:W3CDTF">2011-09-22T18:51:05Z</dcterms:created>
  <dcterms:modified xsi:type="dcterms:W3CDTF">2020-08-20T13:22:30Z</dcterms:modified>
</cp:coreProperties>
</file>

<file path=docProps/thumbnail.jpeg>
</file>